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tiff" ContentType="image/tiff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entation.xml" ContentType="application/vnd.openxmlformats-officedocument.presentationml.presentation.main+xml"/>
  <Override PartName="/ppt/diagrams/data1.xml" ContentType="application/vnd.openxmlformats-officedocument.drawingml.diagramData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Slides/notesSlide2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3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diagrams/drawing1.xml" ContentType="application/vnd.ms-office.drawingml.diagramDrawing+xml"/>
  <Override PartName="/ppt/diagrams/colors1.xml" ContentType="application/vnd.openxmlformats-officedocument.drawingml.diagramColors+xml"/>
  <Override PartName="/ppt/diagrams/quickStyle1.xml" ContentType="application/vnd.openxmlformats-officedocument.drawingml.diagramStyle+xml"/>
  <Override PartName="/ppt/diagrams/layout1.xml" ContentType="application/vnd.openxmlformats-officedocument.drawingml.diagramLayou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7" r:id="rId7"/>
    <p:sldId id="268" r:id="rId8"/>
    <p:sldId id="264" r:id="rId9"/>
    <p:sldId id="265" r:id="rId10"/>
    <p:sldId id="261" r:id="rId11"/>
    <p:sldId id="266" r:id="rId12"/>
    <p:sldId id="262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4"/>
    <p:restoredTop sz="68381"/>
  </p:normalViewPr>
  <p:slideViewPr>
    <p:cSldViewPr snapToGrid="0" snapToObjects="1">
      <p:cViewPr varScale="1">
        <p:scale>
          <a:sx n="68" d="100"/>
          <a:sy n="68" d="100"/>
        </p:scale>
        <p:origin x="216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ABEC31-008D-40AC-9E97-AF607148682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8054079-B553-4C1E-9E7B-24F9F601942C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Business </a:t>
          </a:r>
          <a:r>
            <a:rPr lang="de-DE" dirty="0" err="1"/>
            <a:t>process</a:t>
          </a:r>
          <a:r>
            <a:rPr lang="de-DE" dirty="0"/>
            <a:t> </a:t>
          </a:r>
          <a:r>
            <a:rPr lang="de-DE" dirty="0" err="1"/>
            <a:t>introduction</a:t>
          </a:r>
          <a:endParaRPr lang="en-US" dirty="0"/>
        </a:p>
      </dgm:t>
    </dgm:pt>
    <dgm:pt modelId="{E2DDA86D-76DE-425C-8D22-2CA97DA34DBB}" type="parTrans" cxnId="{C5E0556F-3C47-47E0-82B1-DF4A52753C6C}">
      <dgm:prSet/>
      <dgm:spPr/>
      <dgm:t>
        <a:bodyPr/>
        <a:lstStyle/>
        <a:p>
          <a:endParaRPr lang="en-US"/>
        </a:p>
      </dgm:t>
    </dgm:pt>
    <dgm:pt modelId="{A5FEE411-0136-4472-BB78-E3B270E510CE}" type="sibTrans" cxnId="{C5E0556F-3C47-47E0-82B1-DF4A52753C6C}">
      <dgm:prSet/>
      <dgm:spPr/>
      <dgm:t>
        <a:bodyPr/>
        <a:lstStyle/>
        <a:p>
          <a:endParaRPr lang="en-US"/>
        </a:p>
      </dgm:t>
    </dgm:pt>
    <dgm:pt modelId="{0AB51ABD-DAF7-47F8-B430-71D8E6CDC910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 err="1"/>
            <a:t>Identified</a:t>
          </a:r>
          <a:r>
            <a:rPr lang="de-DE" dirty="0"/>
            <a:t> </a:t>
          </a:r>
          <a:r>
            <a:rPr lang="de-DE" dirty="0" err="1"/>
            <a:t>bottlenecks</a:t>
          </a:r>
          <a:r>
            <a:rPr lang="de-DE" dirty="0"/>
            <a:t> </a:t>
          </a:r>
          <a:r>
            <a:rPr lang="de-DE" dirty="0" err="1"/>
            <a:t>and</a:t>
          </a:r>
          <a:r>
            <a:rPr lang="de-DE" dirty="0"/>
            <a:t> </a:t>
          </a:r>
          <a:r>
            <a:rPr lang="de-DE" dirty="0" err="1"/>
            <a:t>potentials</a:t>
          </a:r>
          <a:r>
            <a:rPr lang="de-DE" dirty="0"/>
            <a:t> </a:t>
          </a:r>
          <a:r>
            <a:rPr lang="de-DE" dirty="0" err="1"/>
            <a:t>for</a:t>
          </a:r>
          <a:r>
            <a:rPr lang="de-DE" dirty="0"/>
            <a:t> </a:t>
          </a:r>
          <a:r>
            <a:rPr lang="de-DE" dirty="0" err="1"/>
            <a:t>improvement</a:t>
          </a:r>
          <a:endParaRPr lang="en-US" dirty="0"/>
        </a:p>
      </dgm:t>
    </dgm:pt>
    <dgm:pt modelId="{B725C37B-EA51-4B46-8269-BF824DD1E82D}" type="parTrans" cxnId="{6FC8BAB3-0F13-4047-8B5C-CD45FD366779}">
      <dgm:prSet/>
      <dgm:spPr/>
      <dgm:t>
        <a:bodyPr/>
        <a:lstStyle/>
        <a:p>
          <a:endParaRPr lang="en-US"/>
        </a:p>
      </dgm:t>
    </dgm:pt>
    <dgm:pt modelId="{1259C687-C723-4648-953F-B682A1BACD15}" type="sibTrans" cxnId="{6FC8BAB3-0F13-4047-8B5C-CD45FD366779}">
      <dgm:prSet/>
      <dgm:spPr/>
      <dgm:t>
        <a:bodyPr/>
        <a:lstStyle/>
        <a:p>
          <a:endParaRPr lang="en-US"/>
        </a:p>
      </dgm:t>
    </dgm:pt>
    <dgm:pt modelId="{B64E5776-AEC2-4620-A0A5-0E426A2CE3E6}">
      <dgm:prSet/>
      <dgm:spPr/>
      <dgm:t>
        <a:bodyPr/>
        <a:lstStyle/>
        <a:p>
          <a:pPr>
            <a:lnSpc>
              <a:spcPct val="100000"/>
            </a:lnSpc>
          </a:pPr>
          <a:r>
            <a:rPr lang="de-CH" dirty="0" err="1"/>
            <a:t>Digitalized</a:t>
          </a:r>
          <a:r>
            <a:rPr lang="de-CH" dirty="0"/>
            <a:t> </a:t>
          </a:r>
          <a:r>
            <a:rPr lang="de-CH" dirty="0" err="1"/>
            <a:t>to-be</a:t>
          </a:r>
          <a:r>
            <a:rPr lang="de-CH" dirty="0"/>
            <a:t> </a:t>
          </a:r>
          <a:r>
            <a:rPr lang="de-CH" dirty="0" err="1"/>
            <a:t>process</a:t>
          </a:r>
          <a:endParaRPr lang="en-US" dirty="0"/>
        </a:p>
      </dgm:t>
    </dgm:pt>
    <dgm:pt modelId="{FA05F7A2-A88D-4667-9525-E021FDCFABD7}" type="parTrans" cxnId="{F3FB23B3-4DFC-4A4C-BB4D-7F3C4A42EEB0}">
      <dgm:prSet/>
      <dgm:spPr/>
      <dgm:t>
        <a:bodyPr/>
        <a:lstStyle/>
        <a:p>
          <a:endParaRPr lang="en-US"/>
        </a:p>
      </dgm:t>
    </dgm:pt>
    <dgm:pt modelId="{B47A0F24-D54B-4E8B-AA46-53BADB87B11E}" type="sibTrans" cxnId="{F3FB23B3-4DFC-4A4C-BB4D-7F3C4A42EEB0}">
      <dgm:prSet/>
      <dgm:spPr/>
      <dgm:t>
        <a:bodyPr/>
        <a:lstStyle/>
        <a:p>
          <a:endParaRPr lang="en-US"/>
        </a:p>
      </dgm:t>
    </dgm:pt>
    <dgm:pt modelId="{4C62389D-63D4-4607-BAFB-CF1A71071665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Demo Showcase</a:t>
          </a:r>
          <a:endParaRPr lang="en-US" dirty="0"/>
        </a:p>
      </dgm:t>
    </dgm:pt>
    <dgm:pt modelId="{FB76FEF7-486D-444B-B742-5CBC8CF0052C}" type="parTrans" cxnId="{23FDF823-8F3F-4993-B511-0F95325AC39A}">
      <dgm:prSet/>
      <dgm:spPr/>
      <dgm:t>
        <a:bodyPr/>
        <a:lstStyle/>
        <a:p>
          <a:endParaRPr lang="en-US"/>
        </a:p>
      </dgm:t>
    </dgm:pt>
    <dgm:pt modelId="{20F5F17D-4690-442E-842A-058BE4B76719}" type="sibTrans" cxnId="{23FDF823-8F3F-4993-B511-0F95325AC39A}">
      <dgm:prSet/>
      <dgm:spPr/>
      <dgm:t>
        <a:bodyPr/>
        <a:lstStyle/>
        <a:p>
          <a:endParaRPr lang="en-US"/>
        </a:p>
      </dgm:t>
    </dgm:pt>
    <dgm:pt modelId="{78760F57-990E-4E49-BE96-5AB5C5AB6631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 err="1"/>
            <a:t>Process</a:t>
          </a:r>
          <a:r>
            <a:rPr lang="de-DE" dirty="0"/>
            <a:t> Mining / Business </a:t>
          </a:r>
          <a:r>
            <a:rPr lang="de-DE" dirty="0" err="1"/>
            <a:t>Intelligence</a:t>
          </a:r>
          <a:endParaRPr lang="en-US" dirty="0"/>
        </a:p>
      </dgm:t>
    </dgm:pt>
    <dgm:pt modelId="{5EFD649F-D494-419C-8E62-4E76B6C21343}" type="parTrans" cxnId="{61B88F9F-49B8-4EED-B918-BA5F3C6B0936}">
      <dgm:prSet/>
      <dgm:spPr/>
      <dgm:t>
        <a:bodyPr/>
        <a:lstStyle/>
        <a:p>
          <a:endParaRPr lang="en-US"/>
        </a:p>
      </dgm:t>
    </dgm:pt>
    <dgm:pt modelId="{1AF63A43-BB84-400C-BD6A-990E136FE380}" type="sibTrans" cxnId="{61B88F9F-49B8-4EED-B918-BA5F3C6B0936}">
      <dgm:prSet/>
      <dgm:spPr/>
      <dgm:t>
        <a:bodyPr/>
        <a:lstStyle/>
        <a:p>
          <a:endParaRPr lang="en-US"/>
        </a:p>
      </dgm:t>
    </dgm:pt>
    <dgm:pt modelId="{0A3F1FCA-FA07-2643-89C0-29546C429EB4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Feedback / QA</a:t>
          </a:r>
        </a:p>
      </dgm:t>
    </dgm:pt>
    <dgm:pt modelId="{AED065D3-15CC-D545-850D-5ECB0C01B090}" type="parTrans" cxnId="{BA5E2F22-519F-BF40-8731-A6E1ED413376}">
      <dgm:prSet/>
      <dgm:spPr/>
      <dgm:t>
        <a:bodyPr/>
        <a:lstStyle/>
        <a:p>
          <a:endParaRPr lang="de-DE"/>
        </a:p>
      </dgm:t>
    </dgm:pt>
    <dgm:pt modelId="{E6E84EDF-1C45-F64F-BE40-E4E6D469715C}" type="sibTrans" cxnId="{BA5E2F22-519F-BF40-8731-A6E1ED413376}">
      <dgm:prSet/>
      <dgm:spPr/>
      <dgm:t>
        <a:bodyPr/>
        <a:lstStyle/>
        <a:p>
          <a:endParaRPr lang="de-DE"/>
        </a:p>
      </dgm:t>
    </dgm:pt>
    <dgm:pt modelId="{0B9C7F4A-6CDA-4DC8-8B36-6FDFFA517924}" type="pres">
      <dgm:prSet presAssocID="{A2ABEC31-008D-40AC-9E97-AF6071486828}" presName="root" presStyleCnt="0">
        <dgm:presLayoutVars>
          <dgm:dir/>
          <dgm:resizeHandles val="exact"/>
        </dgm:presLayoutVars>
      </dgm:prSet>
      <dgm:spPr/>
    </dgm:pt>
    <dgm:pt modelId="{E1DE1931-95F7-4248-8159-B956DB482173}" type="pres">
      <dgm:prSet presAssocID="{18054079-B553-4C1E-9E7B-24F9F601942C}" presName="compNode" presStyleCnt="0"/>
      <dgm:spPr/>
    </dgm:pt>
    <dgm:pt modelId="{0347D19F-7E69-4350-84F3-5A9F2D0536F0}" type="pres">
      <dgm:prSet presAssocID="{18054079-B553-4C1E-9E7B-24F9F601942C}" presName="bgRect" presStyleLbl="bgShp" presStyleIdx="0" presStyleCnt="6"/>
      <dgm:spPr/>
    </dgm:pt>
    <dgm:pt modelId="{5E7CEFB4-C49A-4CA8-8559-F024A0DA76C5}" type="pres">
      <dgm:prSet presAssocID="{18054079-B553-4C1E-9E7B-24F9F601942C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1D4CA1D7-E1A2-4EE0-8A08-A0C93616ED83}" type="pres">
      <dgm:prSet presAssocID="{18054079-B553-4C1E-9E7B-24F9F601942C}" presName="spaceRect" presStyleCnt="0"/>
      <dgm:spPr/>
    </dgm:pt>
    <dgm:pt modelId="{436957E2-F083-4349-9574-E612C2039CE2}" type="pres">
      <dgm:prSet presAssocID="{18054079-B553-4C1E-9E7B-24F9F601942C}" presName="parTx" presStyleLbl="revTx" presStyleIdx="0" presStyleCnt="6">
        <dgm:presLayoutVars>
          <dgm:chMax val="0"/>
          <dgm:chPref val="0"/>
        </dgm:presLayoutVars>
      </dgm:prSet>
      <dgm:spPr/>
    </dgm:pt>
    <dgm:pt modelId="{9473F175-0AD3-4FB7-82D1-F59FBFDC0A72}" type="pres">
      <dgm:prSet presAssocID="{A5FEE411-0136-4472-BB78-E3B270E510CE}" presName="sibTrans" presStyleCnt="0"/>
      <dgm:spPr/>
    </dgm:pt>
    <dgm:pt modelId="{8FD67A8F-CC2B-4E42-8A38-DF39043993C2}" type="pres">
      <dgm:prSet presAssocID="{0AB51ABD-DAF7-47F8-B430-71D8E6CDC910}" presName="compNode" presStyleCnt="0"/>
      <dgm:spPr/>
    </dgm:pt>
    <dgm:pt modelId="{8630BE56-2072-465D-98BC-A721CC197EDB}" type="pres">
      <dgm:prSet presAssocID="{0AB51ABD-DAF7-47F8-B430-71D8E6CDC910}" presName="bgRect" presStyleLbl="bgShp" presStyleIdx="1" presStyleCnt="6"/>
      <dgm:spPr/>
    </dgm:pt>
    <dgm:pt modelId="{EB6D514D-CCD0-43CE-8644-F4B94E866B6E}" type="pres">
      <dgm:prSet presAssocID="{0AB51ABD-DAF7-47F8-B430-71D8E6CDC910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21CAD3B4-8BE1-4AF6-AC17-43C77743D937}" type="pres">
      <dgm:prSet presAssocID="{0AB51ABD-DAF7-47F8-B430-71D8E6CDC910}" presName="spaceRect" presStyleCnt="0"/>
      <dgm:spPr/>
    </dgm:pt>
    <dgm:pt modelId="{B2831514-A59B-4EF8-8A6E-5C81BF2562E3}" type="pres">
      <dgm:prSet presAssocID="{0AB51ABD-DAF7-47F8-B430-71D8E6CDC910}" presName="parTx" presStyleLbl="revTx" presStyleIdx="1" presStyleCnt="6">
        <dgm:presLayoutVars>
          <dgm:chMax val="0"/>
          <dgm:chPref val="0"/>
        </dgm:presLayoutVars>
      </dgm:prSet>
      <dgm:spPr/>
    </dgm:pt>
    <dgm:pt modelId="{7DBFF67B-1400-4C8B-8A2E-BAA23031B50D}" type="pres">
      <dgm:prSet presAssocID="{1259C687-C723-4648-953F-B682A1BACD15}" presName="sibTrans" presStyleCnt="0"/>
      <dgm:spPr/>
    </dgm:pt>
    <dgm:pt modelId="{EC22B9B8-F3F5-4EDC-9FA9-787301D10363}" type="pres">
      <dgm:prSet presAssocID="{B64E5776-AEC2-4620-A0A5-0E426A2CE3E6}" presName="compNode" presStyleCnt="0"/>
      <dgm:spPr/>
    </dgm:pt>
    <dgm:pt modelId="{F80CD669-2D4D-4E36-9C82-7E0B0C106D08}" type="pres">
      <dgm:prSet presAssocID="{B64E5776-AEC2-4620-A0A5-0E426A2CE3E6}" presName="bgRect" presStyleLbl="bgShp" presStyleIdx="2" presStyleCnt="6"/>
      <dgm:spPr/>
    </dgm:pt>
    <dgm:pt modelId="{08BCFBE0-9D13-40AE-BB53-C3A502CCBD87}" type="pres">
      <dgm:prSet presAssocID="{B64E5776-AEC2-4620-A0A5-0E426A2CE3E6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C445D685-BA82-446E-9884-BAF9042B4BE9}" type="pres">
      <dgm:prSet presAssocID="{B64E5776-AEC2-4620-A0A5-0E426A2CE3E6}" presName="spaceRect" presStyleCnt="0"/>
      <dgm:spPr/>
    </dgm:pt>
    <dgm:pt modelId="{4EE54455-192F-4413-A8C1-BE5AAD3DA287}" type="pres">
      <dgm:prSet presAssocID="{B64E5776-AEC2-4620-A0A5-0E426A2CE3E6}" presName="parTx" presStyleLbl="revTx" presStyleIdx="2" presStyleCnt="6">
        <dgm:presLayoutVars>
          <dgm:chMax val="0"/>
          <dgm:chPref val="0"/>
        </dgm:presLayoutVars>
      </dgm:prSet>
      <dgm:spPr/>
    </dgm:pt>
    <dgm:pt modelId="{8642B18F-443A-4DA8-830A-CDA7DE8E073A}" type="pres">
      <dgm:prSet presAssocID="{B47A0F24-D54B-4E8B-AA46-53BADB87B11E}" presName="sibTrans" presStyleCnt="0"/>
      <dgm:spPr/>
    </dgm:pt>
    <dgm:pt modelId="{6C903377-9F93-4913-914B-97EAEDFC6EB8}" type="pres">
      <dgm:prSet presAssocID="{4C62389D-63D4-4607-BAFB-CF1A71071665}" presName="compNode" presStyleCnt="0"/>
      <dgm:spPr/>
    </dgm:pt>
    <dgm:pt modelId="{269C7158-4BCF-4FAA-9768-62BAECC86E9D}" type="pres">
      <dgm:prSet presAssocID="{4C62389D-63D4-4607-BAFB-CF1A71071665}" presName="bgRect" presStyleLbl="bgShp" presStyleIdx="3" presStyleCnt="6"/>
      <dgm:spPr/>
    </dgm:pt>
    <dgm:pt modelId="{A065635C-4B99-4551-8FF0-8FE2925165DD}" type="pres">
      <dgm:prSet presAssocID="{4C62389D-63D4-4607-BAFB-CF1A71071665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22E770C7-C107-4D8C-B17C-18665F2B2F85}" type="pres">
      <dgm:prSet presAssocID="{4C62389D-63D4-4607-BAFB-CF1A71071665}" presName="spaceRect" presStyleCnt="0"/>
      <dgm:spPr/>
    </dgm:pt>
    <dgm:pt modelId="{1A5705B3-B51C-4B5A-AF9D-D63A909C336F}" type="pres">
      <dgm:prSet presAssocID="{4C62389D-63D4-4607-BAFB-CF1A71071665}" presName="parTx" presStyleLbl="revTx" presStyleIdx="3" presStyleCnt="6">
        <dgm:presLayoutVars>
          <dgm:chMax val="0"/>
          <dgm:chPref val="0"/>
        </dgm:presLayoutVars>
      </dgm:prSet>
      <dgm:spPr/>
    </dgm:pt>
    <dgm:pt modelId="{479E2615-21EF-497B-9F6A-022FA8D94D58}" type="pres">
      <dgm:prSet presAssocID="{20F5F17D-4690-442E-842A-058BE4B76719}" presName="sibTrans" presStyleCnt="0"/>
      <dgm:spPr/>
    </dgm:pt>
    <dgm:pt modelId="{85CE98FF-CBB4-425F-A352-3CF91F1892F3}" type="pres">
      <dgm:prSet presAssocID="{78760F57-990E-4E49-BE96-5AB5C5AB6631}" presName="compNode" presStyleCnt="0"/>
      <dgm:spPr/>
    </dgm:pt>
    <dgm:pt modelId="{248692DD-A69E-4D34-8360-C4A03C1B95C8}" type="pres">
      <dgm:prSet presAssocID="{78760F57-990E-4E49-BE96-5AB5C5AB6631}" presName="bgRect" presStyleLbl="bgShp" presStyleIdx="4" presStyleCnt="6"/>
      <dgm:spPr/>
    </dgm:pt>
    <dgm:pt modelId="{7E32B217-0CC0-453D-A228-AC52E339839C}" type="pres">
      <dgm:prSet presAssocID="{78760F57-990E-4E49-BE96-5AB5C5AB6631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ning Tools"/>
        </a:ext>
      </dgm:extLst>
    </dgm:pt>
    <dgm:pt modelId="{EDCABB1D-6A6D-4209-9C29-C57A0933DADB}" type="pres">
      <dgm:prSet presAssocID="{78760F57-990E-4E49-BE96-5AB5C5AB6631}" presName="spaceRect" presStyleCnt="0"/>
      <dgm:spPr/>
    </dgm:pt>
    <dgm:pt modelId="{34BE7D00-FCE3-420A-9285-7794F4B59FC7}" type="pres">
      <dgm:prSet presAssocID="{78760F57-990E-4E49-BE96-5AB5C5AB6631}" presName="parTx" presStyleLbl="revTx" presStyleIdx="4" presStyleCnt="6">
        <dgm:presLayoutVars>
          <dgm:chMax val="0"/>
          <dgm:chPref val="0"/>
        </dgm:presLayoutVars>
      </dgm:prSet>
      <dgm:spPr/>
    </dgm:pt>
    <dgm:pt modelId="{018CB9C7-F87F-5948-9B30-793D05AC5F27}" type="pres">
      <dgm:prSet presAssocID="{1AF63A43-BB84-400C-BD6A-990E136FE380}" presName="sibTrans" presStyleCnt="0"/>
      <dgm:spPr/>
    </dgm:pt>
    <dgm:pt modelId="{11D5316A-B4F4-4703-BFDE-1660DBE4622C}" type="pres">
      <dgm:prSet presAssocID="{0A3F1FCA-FA07-2643-89C0-29546C429EB4}" presName="compNode" presStyleCnt="0"/>
      <dgm:spPr/>
    </dgm:pt>
    <dgm:pt modelId="{82E7498E-3CD9-4D49-B418-B206772EAE13}" type="pres">
      <dgm:prSet presAssocID="{0A3F1FCA-FA07-2643-89C0-29546C429EB4}" presName="bgRect" presStyleLbl="bgShp" presStyleIdx="5" presStyleCnt="6"/>
      <dgm:spPr/>
    </dgm:pt>
    <dgm:pt modelId="{B6156254-0E06-4471-88B0-CC240EE98716}" type="pres">
      <dgm:prSet presAssocID="{0A3F1FCA-FA07-2643-89C0-29546C429EB4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F221F74D-7494-413D-B0D3-F091FE6E1B0C}" type="pres">
      <dgm:prSet presAssocID="{0A3F1FCA-FA07-2643-89C0-29546C429EB4}" presName="spaceRect" presStyleCnt="0"/>
      <dgm:spPr/>
    </dgm:pt>
    <dgm:pt modelId="{BF27CBFB-B32B-415D-AB1C-955E0297D00A}" type="pres">
      <dgm:prSet presAssocID="{0A3F1FCA-FA07-2643-89C0-29546C429EB4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17B7C104-BCDE-D24A-AF69-7A037068C0CC}" type="presOf" srcId="{B64E5776-AEC2-4620-A0A5-0E426A2CE3E6}" destId="{4EE54455-192F-4413-A8C1-BE5AAD3DA287}" srcOrd="0" destOrd="0" presId="urn:microsoft.com/office/officeart/2018/2/layout/IconVerticalSolidList"/>
    <dgm:cxn modelId="{BA5E2F22-519F-BF40-8731-A6E1ED413376}" srcId="{A2ABEC31-008D-40AC-9E97-AF6071486828}" destId="{0A3F1FCA-FA07-2643-89C0-29546C429EB4}" srcOrd="5" destOrd="0" parTransId="{AED065D3-15CC-D545-850D-5ECB0C01B090}" sibTransId="{E6E84EDF-1C45-F64F-BE40-E4E6D469715C}"/>
    <dgm:cxn modelId="{23FDF823-8F3F-4993-B511-0F95325AC39A}" srcId="{A2ABEC31-008D-40AC-9E97-AF6071486828}" destId="{4C62389D-63D4-4607-BAFB-CF1A71071665}" srcOrd="3" destOrd="0" parTransId="{FB76FEF7-486D-444B-B742-5CBC8CF0052C}" sibTransId="{20F5F17D-4690-442E-842A-058BE4B76719}"/>
    <dgm:cxn modelId="{29975629-6A42-E041-9B8A-C65817A5966C}" type="presOf" srcId="{A2ABEC31-008D-40AC-9E97-AF6071486828}" destId="{0B9C7F4A-6CDA-4DC8-8B36-6FDFFA517924}" srcOrd="0" destOrd="0" presId="urn:microsoft.com/office/officeart/2018/2/layout/IconVerticalSolidList"/>
    <dgm:cxn modelId="{29FC442B-D411-3B41-A6FA-E063629BCA2B}" type="presOf" srcId="{78760F57-990E-4E49-BE96-5AB5C5AB6631}" destId="{34BE7D00-FCE3-420A-9285-7794F4B59FC7}" srcOrd="0" destOrd="0" presId="urn:microsoft.com/office/officeart/2018/2/layout/IconVerticalSolidList"/>
    <dgm:cxn modelId="{B1313C47-C784-6242-9D66-D761D00F8172}" type="presOf" srcId="{0AB51ABD-DAF7-47F8-B430-71D8E6CDC910}" destId="{B2831514-A59B-4EF8-8A6E-5C81BF2562E3}" srcOrd="0" destOrd="0" presId="urn:microsoft.com/office/officeart/2018/2/layout/IconVerticalSolidList"/>
    <dgm:cxn modelId="{7EC6BE48-D86B-8649-9327-098D55C4F437}" type="presOf" srcId="{4C62389D-63D4-4607-BAFB-CF1A71071665}" destId="{1A5705B3-B51C-4B5A-AF9D-D63A909C336F}" srcOrd="0" destOrd="0" presId="urn:microsoft.com/office/officeart/2018/2/layout/IconVerticalSolidList"/>
    <dgm:cxn modelId="{C5E0556F-3C47-47E0-82B1-DF4A52753C6C}" srcId="{A2ABEC31-008D-40AC-9E97-AF6071486828}" destId="{18054079-B553-4C1E-9E7B-24F9F601942C}" srcOrd="0" destOrd="0" parTransId="{E2DDA86D-76DE-425C-8D22-2CA97DA34DBB}" sibTransId="{A5FEE411-0136-4472-BB78-E3B270E510CE}"/>
    <dgm:cxn modelId="{EB3A6589-8E61-424D-9F2D-3EBA77C53F31}" type="presOf" srcId="{0A3F1FCA-FA07-2643-89C0-29546C429EB4}" destId="{BF27CBFB-B32B-415D-AB1C-955E0297D00A}" srcOrd="0" destOrd="0" presId="urn:microsoft.com/office/officeart/2018/2/layout/IconVerticalSolidList"/>
    <dgm:cxn modelId="{61B88F9F-49B8-4EED-B918-BA5F3C6B0936}" srcId="{A2ABEC31-008D-40AC-9E97-AF6071486828}" destId="{78760F57-990E-4E49-BE96-5AB5C5AB6631}" srcOrd="4" destOrd="0" parTransId="{5EFD649F-D494-419C-8E62-4E76B6C21343}" sibTransId="{1AF63A43-BB84-400C-BD6A-990E136FE380}"/>
    <dgm:cxn modelId="{F3FB23B3-4DFC-4A4C-BB4D-7F3C4A42EEB0}" srcId="{A2ABEC31-008D-40AC-9E97-AF6071486828}" destId="{B64E5776-AEC2-4620-A0A5-0E426A2CE3E6}" srcOrd="2" destOrd="0" parTransId="{FA05F7A2-A88D-4667-9525-E021FDCFABD7}" sibTransId="{B47A0F24-D54B-4E8B-AA46-53BADB87B11E}"/>
    <dgm:cxn modelId="{6FC8BAB3-0F13-4047-8B5C-CD45FD366779}" srcId="{A2ABEC31-008D-40AC-9E97-AF6071486828}" destId="{0AB51ABD-DAF7-47F8-B430-71D8E6CDC910}" srcOrd="1" destOrd="0" parTransId="{B725C37B-EA51-4B46-8269-BF824DD1E82D}" sibTransId="{1259C687-C723-4648-953F-B682A1BACD15}"/>
    <dgm:cxn modelId="{D1DF29F4-E7A0-5343-B1A6-D235F1D8FE23}" type="presOf" srcId="{18054079-B553-4C1E-9E7B-24F9F601942C}" destId="{436957E2-F083-4349-9574-E612C2039CE2}" srcOrd="0" destOrd="0" presId="urn:microsoft.com/office/officeart/2018/2/layout/IconVerticalSolidList"/>
    <dgm:cxn modelId="{B21A70C5-451C-734A-81E1-8BEBC1F83025}" type="presParOf" srcId="{0B9C7F4A-6CDA-4DC8-8B36-6FDFFA517924}" destId="{E1DE1931-95F7-4248-8159-B956DB482173}" srcOrd="0" destOrd="0" presId="urn:microsoft.com/office/officeart/2018/2/layout/IconVerticalSolidList"/>
    <dgm:cxn modelId="{A6F4C10E-D502-0F49-9C2F-1F35EAE70EA0}" type="presParOf" srcId="{E1DE1931-95F7-4248-8159-B956DB482173}" destId="{0347D19F-7E69-4350-84F3-5A9F2D0536F0}" srcOrd="0" destOrd="0" presId="urn:microsoft.com/office/officeart/2018/2/layout/IconVerticalSolidList"/>
    <dgm:cxn modelId="{92F09388-5A6F-134C-A81C-598EF71033BA}" type="presParOf" srcId="{E1DE1931-95F7-4248-8159-B956DB482173}" destId="{5E7CEFB4-C49A-4CA8-8559-F024A0DA76C5}" srcOrd="1" destOrd="0" presId="urn:microsoft.com/office/officeart/2018/2/layout/IconVerticalSolidList"/>
    <dgm:cxn modelId="{150FF8CF-BBAF-1844-9AFD-7B361979107D}" type="presParOf" srcId="{E1DE1931-95F7-4248-8159-B956DB482173}" destId="{1D4CA1D7-E1A2-4EE0-8A08-A0C93616ED83}" srcOrd="2" destOrd="0" presId="urn:microsoft.com/office/officeart/2018/2/layout/IconVerticalSolidList"/>
    <dgm:cxn modelId="{A1A878F2-1416-EA45-AF91-8A54C79B6C7E}" type="presParOf" srcId="{E1DE1931-95F7-4248-8159-B956DB482173}" destId="{436957E2-F083-4349-9574-E612C2039CE2}" srcOrd="3" destOrd="0" presId="urn:microsoft.com/office/officeart/2018/2/layout/IconVerticalSolidList"/>
    <dgm:cxn modelId="{0DE57926-ED79-6247-AD58-25F04CF1671D}" type="presParOf" srcId="{0B9C7F4A-6CDA-4DC8-8B36-6FDFFA517924}" destId="{9473F175-0AD3-4FB7-82D1-F59FBFDC0A72}" srcOrd="1" destOrd="0" presId="urn:microsoft.com/office/officeart/2018/2/layout/IconVerticalSolidList"/>
    <dgm:cxn modelId="{69ECB70C-07A1-DB4C-BCF5-279EB871CF7E}" type="presParOf" srcId="{0B9C7F4A-6CDA-4DC8-8B36-6FDFFA517924}" destId="{8FD67A8F-CC2B-4E42-8A38-DF39043993C2}" srcOrd="2" destOrd="0" presId="urn:microsoft.com/office/officeart/2018/2/layout/IconVerticalSolidList"/>
    <dgm:cxn modelId="{575485F8-ECD3-5F4D-96B2-6C5F132102A1}" type="presParOf" srcId="{8FD67A8F-CC2B-4E42-8A38-DF39043993C2}" destId="{8630BE56-2072-465D-98BC-A721CC197EDB}" srcOrd="0" destOrd="0" presId="urn:microsoft.com/office/officeart/2018/2/layout/IconVerticalSolidList"/>
    <dgm:cxn modelId="{09FAE6A3-914A-CF40-A435-C612F0C7E100}" type="presParOf" srcId="{8FD67A8F-CC2B-4E42-8A38-DF39043993C2}" destId="{EB6D514D-CCD0-43CE-8644-F4B94E866B6E}" srcOrd="1" destOrd="0" presId="urn:microsoft.com/office/officeart/2018/2/layout/IconVerticalSolidList"/>
    <dgm:cxn modelId="{400A4FF8-762A-2540-AC1B-6EC3A7B32382}" type="presParOf" srcId="{8FD67A8F-CC2B-4E42-8A38-DF39043993C2}" destId="{21CAD3B4-8BE1-4AF6-AC17-43C77743D937}" srcOrd="2" destOrd="0" presId="urn:microsoft.com/office/officeart/2018/2/layout/IconVerticalSolidList"/>
    <dgm:cxn modelId="{7B4F29CD-149E-194A-8630-5BF5E232CEA3}" type="presParOf" srcId="{8FD67A8F-CC2B-4E42-8A38-DF39043993C2}" destId="{B2831514-A59B-4EF8-8A6E-5C81BF2562E3}" srcOrd="3" destOrd="0" presId="urn:microsoft.com/office/officeart/2018/2/layout/IconVerticalSolidList"/>
    <dgm:cxn modelId="{260C510E-031E-9F46-849A-798457C6201C}" type="presParOf" srcId="{0B9C7F4A-6CDA-4DC8-8B36-6FDFFA517924}" destId="{7DBFF67B-1400-4C8B-8A2E-BAA23031B50D}" srcOrd="3" destOrd="0" presId="urn:microsoft.com/office/officeart/2018/2/layout/IconVerticalSolidList"/>
    <dgm:cxn modelId="{6E227C35-97CA-0441-9020-5B7FFEC3B120}" type="presParOf" srcId="{0B9C7F4A-6CDA-4DC8-8B36-6FDFFA517924}" destId="{EC22B9B8-F3F5-4EDC-9FA9-787301D10363}" srcOrd="4" destOrd="0" presId="urn:microsoft.com/office/officeart/2018/2/layout/IconVerticalSolidList"/>
    <dgm:cxn modelId="{399A7B1B-1A23-4443-80CD-303F092D37AD}" type="presParOf" srcId="{EC22B9B8-F3F5-4EDC-9FA9-787301D10363}" destId="{F80CD669-2D4D-4E36-9C82-7E0B0C106D08}" srcOrd="0" destOrd="0" presId="urn:microsoft.com/office/officeart/2018/2/layout/IconVerticalSolidList"/>
    <dgm:cxn modelId="{249486BA-63AC-2143-B8A5-3BD611DCED0F}" type="presParOf" srcId="{EC22B9B8-F3F5-4EDC-9FA9-787301D10363}" destId="{08BCFBE0-9D13-40AE-BB53-C3A502CCBD87}" srcOrd="1" destOrd="0" presId="urn:microsoft.com/office/officeart/2018/2/layout/IconVerticalSolidList"/>
    <dgm:cxn modelId="{2AAFAA5A-4D78-D94A-B063-D2DC029D000E}" type="presParOf" srcId="{EC22B9B8-F3F5-4EDC-9FA9-787301D10363}" destId="{C445D685-BA82-446E-9884-BAF9042B4BE9}" srcOrd="2" destOrd="0" presId="urn:microsoft.com/office/officeart/2018/2/layout/IconVerticalSolidList"/>
    <dgm:cxn modelId="{B27FF191-30AE-AB4D-9B8C-CEFEF99D4954}" type="presParOf" srcId="{EC22B9B8-F3F5-4EDC-9FA9-787301D10363}" destId="{4EE54455-192F-4413-A8C1-BE5AAD3DA287}" srcOrd="3" destOrd="0" presId="urn:microsoft.com/office/officeart/2018/2/layout/IconVerticalSolidList"/>
    <dgm:cxn modelId="{CF0A514C-609D-CD47-A5AF-8DCBF43C3480}" type="presParOf" srcId="{0B9C7F4A-6CDA-4DC8-8B36-6FDFFA517924}" destId="{8642B18F-443A-4DA8-830A-CDA7DE8E073A}" srcOrd="5" destOrd="0" presId="urn:microsoft.com/office/officeart/2018/2/layout/IconVerticalSolidList"/>
    <dgm:cxn modelId="{544A099A-AB31-C34E-A802-C75A5D9CC991}" type="presParOf" srcId="{0B9C7F4A-6CDA-4DC8-8B36-6FDFFA517924}" destId="{6C903377-9F93-4913-914B-97EAEDFC6EB8}" srcOrd="6" destOrd="0" presId="urn:microsoft.com/office/officeart/2018/2/layout/IconVerticalSolidList"/>
    <dgm:cxn modelId="{F845036E-D749-0B4A-A64C-BCC08E00B64F}" type="presParOf" srcId="{6C903377-9F93-4913-914B-97EAEDFC6EB8}" destId="{269C7158-4BCF-4FAA-9768-62BAECC86E9D}" srcOrd="0" destOrd="0" presId="urn:microsoft.com/office/officeart/2018/2/layout/IconVerticalSolidList"/>
    <dgm:cxn modelId="{2A20CD30-23F6-B444-9BB6-BB149EC1A854}" type="presParOf" srcId="{6C903377-9F93-4913-914B-97EAEDFC6EB8}" destId="{A065635C-4B99-4551-8FF0-8FE2925165DD}" srcOrd="1" destOrd="0" presId="urn:microsoft.com/office/officeart/2018/2/layout/IconVerticalSolidList"/>
    <dgm:cxn modelId="{5E0663C5-9084-EF48-9750-48C04BB1B332}" type="presParOf" srcId="{6C903377-9F93-4913-914B-97EAEDFC6EB8}" destId="{22E770C7-C107-4D8C-B17C-18665F2B2F85}" srcOrd="2" destOrd="0" presId="urn:microsoft.com/office/officeart/2018/2/layout/IconVerticalSolidList"/>
    <dgm:cxn modelId="{75D1CE22-A663-7E41-8B2F-23818F5C5766}" type="presParOf" srcId="{6C903377-9F93-4913-914B-97EAEDFC6EB8}" destId="{1A5705B3-B51C-4B5A-AF9D-D63A909C336F}" srcOrd="3" destOrd="0" presId="urn:microsoft.com/office/officeart/2018/2/layout/IconVerticalSolidList"/>
    <dgm:cxn modelId="{DBF35E5D-BCBA-9747-B5FE-76F034215957}" type="presParOf" srcId="{0B9C7F4A-6CDA-4DC8-8B36-6FDFFA517924}" destId="{479E2615-21EF-497B-9F6A-022FA8D94D58}" srcOrd="7" destOrd="0" presId="urn:microsoft.com/office/officeart/2018/2/layout/IconVerticalSolidList"/>
    <dgm:cxn modelId="{E7659846-8D1D-E64C-BA33-A082603D0F17}" type="presParOf" srcId="{0B9C7F4A-6CDA-4DC8-8B36-6FDFFA517924}" destId="{85CE98FF-CBB4-425F-A352-3CF91F1892F3}" srcOrd="8" destOrd="0" presId="urn:microsoft.com/office/officeart/2018/2/layout/IconVerticalSolidList"/>
    <dgm:cxn modelId="{A98CE770-4033-2C40-B920-48C5ECB6E104}" type="presParOf" srcId="{85CE98FF-CBB4-425F-A352-3CF91F1892F3}" destId="{248692DD-A69E-4D34-8360-C4A03C1B95C8}" srcOrd="0" destOrd="0" presId="urn:microsoft.com/office/officeart/2018/2/layout/IconVerticalSolidList"/>
    <dgm:cxn modelId="{4A730ACC-8EAE-7344-BDE1-BC8627806632}" type="presParOf" srcId="{85CE98FF-CBB4-425F-A352-3CF91F1892F3}" destId="{7E32B217-0CC0-453D-A228-AC52E339839C}" srcOrd="1" destOrd="0" presId="urn:microsoft.com/office/officeart/2018/2/layout/IconVerticalSolidList"/>
    <dgm:cxn modelId="{2A1E0E19-9B1D-EE41-B85D-0630F7E377EC}" type="presParOf" srcId="{85CE98FF-CBB4-425F-A352-3CF91F1892F3}" destId="{EDCABB1D-6A6D-4209-9C29-C57A0933DADB}" srcOrd="2" destOrd="0" presId="urn:microsoft.com/office/officeart/2018/2/layout/IconVerticalSolidList"/>
    <dgm:cxn modelId="{53BF6916-B1D1-964C-A6F7-56375FB30666}" type="presParOf" srcId="{85CE98FF-CBB4-425F-A352-3CF91F1892F3}" destId="{34BE7D00-FCE3-420A-9285-7794F4B59FC7}" srcOrd="3" destOrd="0" presId="urn:microsoft.com/office/officeart/2018/2/layout/IconVerticalSolidList"/>
    <dgm:cxn modelId="{AA06E5A3-A035-8242-B7C7-771390442F37}" type="presParOf" srcId="{0B9C7F4A-6CDA-4DC8-8B36-6FDFFA517924}" destId="{018CB9C7-F87F-5948-9B30-793D05AC5F27}" srcOrd="9" destOrd="0" presId="urn:microsoft.com/office/officeart/2018/2/layout/IconVerticalSolidList"/>
    <dgm:cxn modelId="{7110E7D7-28BA-B54E-A76B-F863DA80B92E}" type="presParOf" srcId="{0B9C7F4A-6CDA-4DC8-8B36-6FDFFA517924}" destId="{11D5316A-B4F4-4703-BFDE-1660DBE4622C}" srcOrd="10" destOrd="0" presId="urn:microsoft.com/office/officeart/2018/2/layout/IconVerticalSolidList"/>
    <dgm:cxn modelId="{CB3280D1-A829-3540-800D-85A362BB99A4}" type="presParOf" srcId="{11D5316A-B4F4-4703-BFDE-1660DBE4622C}" destId="{82E7498E-3CD9-4D49-B418-B206772EAE13}" srcOrd="0" destOrd="0" presId="urn:microsoft.com/office/officeart/2018/2/layout/IconVerticalSolidList"/>
    <dgm:cxn modelId="{F036782C-FC0F-4243-B290-5F6864E2F754}" type="presParOf" srcId="{11D5316A-B4F4-4703-BFDE-1660DBE4622C}" destId="{B6156254-0E06-4471-88B0-CC240EE98716}" srcOrd="1" destOrd="0" presId="urn:microsoft.com/office/officeart/2018/2/layout/IconVerticalSolidList"/>
    <dgm:cxn modelId="{5797EDBA-5217-AE4A-AA20-D488CA05D853}" type="presParOf" srcId="{11D5316A-B4F4-4703-BFDE-1660DBE4622C}" destId="{F221F74D-7494-413D-B0D3-F091FE6E1B0C}" srcOrd="2" destOrd="0" presId="urn:microsoft.com/office/officeart/2018/2/layout/IconVerticalSolidList"/>
    <dgm:cxn modelId="{06DE83EF-6B01-CE41-ACCD-34BD22BE79FB}" type="presParOf" srcId="{11D5316A-B4F4-4703-BFDE-1660DBE4622C}" destId="{BF27CBFB-B32B-415D-AB1C-955E0297D00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47D19F-7E69-4350-84F3-5A9F2D0536F0}">
      <dsp:nvSpPr>
        <dsp:cNvPr id="0" name=""/>
        <dsp:cNvSpPr/>
      </dsp:nvSpPr>
      <dsp:spPr>
        <a:xfrm>
          <a:off x="0" y="1907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7CEFB4-C49A-4CA8-8559-F024A0DA76C5}">
      <dsp:nvSpPr>
        <dsp:cNvPr id="0" name=""/>
        <dsp:cNvSpPr/>
      </dsp:nvSpPr>
      <dsp:spPr>
        <a:xfrm>
          <a:off x="245877" y="184791"/>
          <a:ext cx="447049" cy="4470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957E2-F083-4349-9574-E612C2039CE2}">
      <dsp:nvSpPr>
        <dsp:cNvPr id="0" name=""/>
        <dsp:cNvSpPr/>
      </dsp:nvSpPr>
      <dsp:spPr>
        <a:xfrm>
          <a:off x="938804" y="1907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Business </a:t>
          </a:r>
          <a:r>
            <a:rPr lang="de-DE" sz="1900" kern="1200" dirty="0" err="1"/>
            <a:t>process</a:t>
          </a:r>
          <a:r>
            <a:rPr lang="de-DE" sz="1900" kern="1200" dirty="0"/>
            <a:t> </a:t>
          </a:r>
          <a:r>
            <a:rPr lang="de-DE" sz="1900" kern="1200" dirty="0" err="1"/>
            <a:t>introduction</a:t>
          </a:r>
          <a:endParaRPr lang="en-US" sz="1900" kern="1200" dirty="0"/>
        </a:p>
      </dsp:txBody>
      <dsp:txXfrm>
        <a:off x="938804" y="1907"/>
        <a:ext cx="5649886" cy="812817"/>
      </dsp:txXfrm>
    </dsp:sp>
    <dsp:sp modelId="{8630BE56-2072-465D-98BC-A721CC197EDB}">
      <dsp:nvSpPr>
        <dsp:cNvPr id="0" name=""/>
        <dsp:cNvSpPr/>
      </dsp:nvSpPr>
      <dsp:spPr>
        <a:xfrm>
          <a:off x="0" y="1017929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6D514D-CCD0-43CE-8644-F4B94E866B6E}">
      <dsp:nvSpPr>
        <dsp:cNvPr id="0" name=""/>
        <dsp:cNvSpPr/>
      </dsp:nvSpPr>
      <dsp:spPr>
        <a:xfrm>
          <a:off x="245877" y="1200813"/>
          <a:ext cx="447049" cy="4470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831514-A59B-4EF8-8A6E-5C81BF2562E3}">
      <dsp:nvSpPr>
        <dsp:cNvPr id="0" name=""/>
        <dsp:cNvSpPr/>
      </dsp:nvSpPr>
      <dsp:spPr>
        <a:xfrm>
          <a:off x="938804" y="1017929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 err="1"/>
            <a:t>Identified</a:t>
          </a:r>
          <a:r>
            <a:rPr lang="de-DE" sz="1900" kern="1200" dirty="0"/>
            <a:t> </a:t>
          </a:r>
          <a:r>
            <a:rPr lang="de-DE" sz="1900" kern="1200" dirty="0" err="1"/>
            <a:t>bottlenecks</a:t>
          </a:r>
          <a:r>
            <a:rPr lang="de-DE" sz="1900" kern="1200" dirty="0"/>
            <a:t> </a:t>
          </a:r>
          <a:r>
            <a:rPr lang="de-DE" sz="1900" kern="1200" dirty="0" err="1"/>
            <a:t>and</a:t>
          </a:r>
          <a:r>
            <a:rPr lang="de-DE" sz="1900" kern="1200" dirty="0"/>
            <a:t> </a:t>
          </a:r>
          <a:r>
            <a:rPr lang="de-DE" sz="1900" kern="1200" dirty="0" err="1"/>
            <a:t>potentials</a:t>
          </a:r>
          <a:r>
            <a:rPr lang="de-DE" sz="1900" kern="1200" dirty="0"/>
            <a:t> </a:t>
          </a:r>
          <a:r>
            <a:rPr lang="de-DE" sz="1900" kern="1200" dirty="0" err="1"/>
            <a:t>for</a:t>
          </a:r>
          <a:r>
            <a:rPr lang="de-DE" sz="1900" kern="1200" dirty="0"/>
            <a:t> </a:t>
          </a:r>
          <a:r>
            <a:rPr lang="de-DE" sz="1900" kern="1200" dirty="0" err="1"/>
            <a:t>improvement</a:t>
          </a:r>
          <a:endParaRPr lang="en-US" sz="1900" kern="1200" dirty="0"/>
        </a:p>
      </dsp:txBody>
      <dsp:txXfrm>
        <a:off x="938804" y="1017929"/>
        <a:ext cx="5649886" cy="812817"/>
      </dsp:txXfrm>
    </dsp:sp>
    <dsp:sp modelId="{F80CD669-2D4D-4E36-9C82-7E0B0C106D08}">
      <dsp:nvSpPr>
        <dsp:cNvPr id="0" name=""/>
        <dsp:cNvSpPr/>
      </dsp:nvSpPr>
      <dsp:spPr>
        <a:xfrm>
          <a:off x="0" y="2033951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BCFBE0-9D13-40AE-BB53-C3A502CCBD87}">
      <dsp:nvSpPr>
        <dsp:cNvPr id="0" name=""/>
        <dsp:cNvSpPr/>
      </dsp:nvSpPr>
      <dsp:spPr>
        <a:xfrm>
          <a:off x="245877" y="2216835"/>
          <a:ext cx="447049" cy="4470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E54455-192F-4413-A8C1-BE5AAD3DA287}">
      <dsp:nvSpPr>
        <dsp:cNvPr id="0" name=""/>
        <dsp:cNvSpPr/>
      </dsp:nvSpPr>
      <dsp:spPr>
        <a:xfrm>
          <a:off x="938804" y="2033951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900" kern="1200" dirty="0" err="1"/>
            <a:t>Digitalized</a:t>
          </a:r>
          <a:r>
            <a:rPr lang="de-CH" sz="1900" kern="1200" dirty="0"/>
            <a:t> </a:t>
          </a:r>
          <a:r>
            <a:rPr lang="de-CH" sz="1900" kern="1200" dirty="0" err="1"/>
            <a:t>to-be</a:t>
          </a:r>
          <a:r>
            <a:rPr lang="de-CH" sz="1900" kern="1200" dirty="0"/>
            <a:t> </a:t>
          </a:r>
          <a:r>
            <a:rPr lang="de-CH" sz="1900" kern="1200" dirty="0" err="1"/>
            <a:t>process</a:t>
          </a:r>
          <a:endParaRPr lang="en-US" sz="1900" kern="1200" dirty="0"/>
        </a:p>
      </dsp:txBody>
      <dsp:txXfrm>
        <a:off x="938804" y="2033951"/>
        <a:ext cx="5649886" cy="812817"/>
      </dsp:txXfrm>
    </dsp:sp>
    <dsp:sp modelId="{269C7158-4BCF-4FAA-9768-62BAECC86E9D}">
      <dsp:nvSpPr>
        <dsp:cNvPr id="0" name=""/>
        <dsp:cNvSpPr/>
      </dsp:nvSpPr>
      <dsp:spPr>
        <a:xfrm>
          <a:off x="0" y="3049973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65635C-4B99-4551-8FF0-8FE2925165DD}">
      <dsp:nvSpPr>
        <dsp:cNvPr id="0" name=""/>
        <dsp:cNvSpPr/>
      </dsp:nvSpPr>
      <dsp:spPr>
        <a:xfrm>
          <a:off x="245877" y="3232857"/>
          <a:ext cx="447049" cy="44704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5705B3-B51C-4B5A-AF9D-D63A909C336F}">
      <dsp:nvSpPr>
        <dsp:cNvPr id="0" name=""/>
        <dsp:cNvSpPr/>
      </dsp:nvSpPr>
      <dsp:spPr>
        <a:xfrm>
          <a:off x="938804" y="3049973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Demo Showcase</a:t>
          </a:r>
          <a:endParaRPr lang="en-US" sz="1900" kern="1200" dirty="0"/>
        </a:p>
      </dsp:txBody>
      <dsp:txXfrm>
        <a:off x="938804" y="3049973"/>
        <a:ext cx="5649886" cy="812817"/>
      </dsp:txXfrm>
    </dsp:sp>
    <dsp:sp modelId="{248692DD-A69E-4D34-8360-C4A03C1B95C8}">
      <dsp:nvSpPr>
        <dsp:cNvPr id="0" name=""/>
        <dsp:cNvSpPr/>
      </dsp:nvSpPr>
      <dsp:spPr>
        <a:xfrm>
          <a:off x="0" y="4065995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32B217-0CC0-453D-A228-AC52E339839C}">
      <dsp:nvSpPr>
        <dsp:cNvPr id="0" name=""/>
        <dsp:cNvSpPr/>
      </dsp:nvSpPr>
      <dsp:spPr>
        <a:xfrm>
          <a:off x="245877" y="4248879"/>
          <a:ext cx="447049" cy="44704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BE7D00-FCE3-420A-9285-7794F4B59FC7}">
      <dsp:nvSpPr>
        <dsp:cNvPr id="0" name=""/>
        <dsp:cNvSpPr/>
      </dsp:nvSpPr>
      <dsp:spPr>
        <a:xfrm>
          <a:off x="938804" y="4065995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 err="1"/>
            <a:t>Process</a:t>
          </a:r>
          <a:r>
            <a:rPr lang="de-DE" sz="1900" kern="1200" dirty="0"/>
            <a:t> Mining / Business </a:t>
          </a:r>
          <a:r>
            <a:rPr lang="de-DE" sz="1900" kern="1200" dirty="0" err="1"/>
            <a:t>Intelligence</a:t>
          </a:r>
          <a:endParaRPr lang="en-US" sz="1900" kern="1200" dirty="0"/>
        </a:p>
      </dsp:txBody>
      <dsp:txXfrm>
        <a:off x="938804" y="4065995"/>
        <a:ext cx="5649886" cy="812817"/>
      </dsp:txXfrm>
    </dsp:sp>
    <dsp:sp modelId="{82E7498E-3CD9-4D49-B418-B206772EAE13}">
      <dsp:nvSpPr>
        <dsp:cNvPr id="0" name=""/>
        <dsp:cNvSpPr/>
      </dsp:nvSpPr>
      <dsp:spPr>
        <a:xfrm>
          <a:off x="0" y="5082017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156254-0E06-4471-88B0-CC240EE98716}">
      <dsp:nvSpPr>
        <dsp:cNvPr id="0" name=""/>
        <dsp:cNvSpPr/>
      </dsp:nvSpPr>
      <dsp:spPr>
        <a:xfrm>
          <a:off x="245877" y="5264901"/>
          <a:ext cx="447049" cy="447049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27CBFB-B32B-415D-AB1C-955E0297D00A}">
      <dsp:nvSpPr>
        <dsp:cNvPr id="0" name=""/>
        <dsp:cNvSpPr/>
      </dsp:nvSpPr>
      <dsp:spPr>
        <a:xfrm>
          <a:off x="938804" y="5082017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Feedback / QA</a:t>
          </a:r>
        </a:p>
      </dsp:txBody>
      <dsp:txXfrm>
        <a:off x="938804" y="5082017"/>
        <a:ext cx="5649886" cy="8128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tiff>
</file>

<file path=ppt/media/image15.png>
</file>

<file path=ppt/media/image16.tiff>
</file>

<file path=ppt/media/image17.png>
</file>

<file path=ppt/media/image18.tiff>
</file>

<file path=ppt/media/image19.tiff>
</file>

<file path=ppt/media/image2.svg>
</file>

<file path=ppt/media/image20.tiff>
</file>

<file path=ppt/media/image21.tiff>
</file>

<file path=ppt/media/image22.png>
</file>

<file path=ppt/media/image23.tiff>
</file>

<file path=ppt/media/image24.tiff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819FE7-8C26-EE42-B717-034CAD5E4BF0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FC682D-CA06-924F-9FBB-13C6C1E649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1179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FC682D-CA06-924F-9FBB-13C6C1E6494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4779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business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</a:t>
            </a:r>
            <a:r>
              <a:rPr lang="de-DE" dirty="0" err="1"/>
              <a:t>involves</a:t>
            </a:r>
            <a:r>
              <a:rPr lang="de-DE" dirty="0"/>
              <a:t> a </a:t>
            </a:r>
            <a:r>
              <a:rPr lang="de-DE" dirty="0" err="1"/>
              <a:t>tenant</a:t>
            </a:r>
            <a:r>
              <a:rPr lang="de-DE" dirty="0"/>
              <a:t> </a:t>
            </a:r>
            <a:r>
              <a:rPr lang="de-DE" dirty="0" err="1"/>
              <a:t>cockpit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tenants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report</a:t>
            </a:r>
            <a:r>
              <a:rPr lang="de-DE" dirty="0"/>
              <a:t> </a:t>
            </a:r>
            <a:r>
              <a:rPr lang="de-DE" dirty="0" err="1"/>
              <a:t>damage</a:t>
            </a:r>
            <a:r>
              <a:rPr lang="de-DE" dirty="0"/>
              <a:t>.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thought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nowadays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</a:t>
            </a:r>
            <a:r>
              <a:rPr lang="de-DE" dirty="0" err="1"/>
              <a:t>takes</a:t>
            </a:r>
            <a:r>
              <a:rPr lang="de-DE" dirty="0"/>
              <a:t> </a:t>
            </a:r>
            <a:r>
              <a:rPr lang="de-DE" dirty="0" err="1"/>
              <a:t>far</a:t>
            </a:r>
            <a:r>
              <a:rPr lang="de-DE" dirty="0"/>
              <a:t> </a:t>
            </a:r>
            <a:r>
              <a:rPr lang="de-DE" dirty="0" err="1"/>
              <a:t>too</a:t>
            </a:r>
            <a:r>
              <a:rPr lang="de-DE" dirty="0"/>
              <a:t> </a:t>
            </a:r>
            <a:r>
              <a:rPr lang="de-DE" dirty="0" err="1"/>
              <a:t>long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landlords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decision-making</a:t>
            </a:r>
            <a:r>
              <a:rPr lang="de-DE" dirty="0"/>
              <a:t> </a:t>
            </a:r>
            <a:r>
              <a:rPr lang="de-DE" dirty="0" err="1"/>
              <a:t>processes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consistent</a:t>
            </a:r>
            <a:r>
              <a:rPr lang="de-DE" dirty="0"/>
              <a:t>. This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annoying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tenant</a:t>
            </a:r>
            <a:r>
              <a:rPr lang="de-DE" dirty="0"/>
              <a:t>, </a:t>
            </a:r>
            <a:r>
              <a:rPr lang="de-DE" dirty="0" err="1"/>
              <a:t>who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wait</a:t>
            </a:r>
            <a:r>
              <a:rPr lang="de-DE" dirty="0"/>
              <a:t> a </a:t>
            </a:r>
            <a:r>
              <a:rPr lang="de-DE" dirty="0" err="1"/>
              <a:t>long</a:t>
            </a:r>
            <a:r>
              <a:rPr lang="de-DE" dirty="0"/>
              <a:t> time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feedback</a:t>
            </a:r>
            <a:r>
              <a:rPr lang="de-DE" dirty="0"/>
              <a:t>.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also not so </a:t>
            </a:r>
            <a:r>
              <a:rPr lang="de-DE" dirty="0" err="1"/>
              <a:t>advantageous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landlord</a:t>
            </a:r>
            <a:r>
              <a:rPr lang="de-DE" dirty="0"/>
              <a:t>,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inefficiency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in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costs</a:t>
            </a:r>
            <a:r>
              <a:rPr lang="de-DE" dirty="0"/>
              <a:t>. So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idea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tenant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report</a:t>
            </a:r>
            <a:r>
              <a:rPr lang="de-DE" dirty="0"/>
              <a:t> </a:t>
            </a:r>
            <a:r>
              <a:rPr lang="de-DE" dirty="0" err="1"/>
              <a:t>his</a:t>
            </a:r>
            <a:r>
              <a:rPr lang="de-DE" dirty="0"/>
              <a:t> </a:t>
            </a:r>
            <a:r>
              <a:rPr lang="de-DE" dirty="0" err="1"/>
              <a:t>damage</a:t>
            </a:r>
            <a:r>
              <a:rPr lang="de-DE" dirty="0"/>
              <a:t> online </a:t>
            </a:r>
            <a:r>
              <a:rPr lang="de-DE" dirty="0" err="1"/>
              <a:t>using</a:t>
            </a:r>
            <a:r>
              <a:rPr lang="de-DE" dirty="0"/>
              <a:t> a form. This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intended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achieve</a:t>
            </a:r>
            <a:r>
              <a:rPr lang="de-DE" dirty="0"/>
              <a:t> </a:t>
            </a:r>
            <a:r>
              <a:rPr lang="de-DE" dirty="0" err="1"/>
              <a:t>greater</a:t>
            </a:r>
            <a:r>
              <a:rPr lang="de-DE" dirty="0"/>
              <a:t> </a:t>
            </a:r>
            <a:r>
              <a:rPr lang="de-DE" dirty="0" err="1"/>
              <a:t>efficiency</a:t>
            </a:r>
            <a:r>
              <a:rPr lang="de-DE" dirty="0"/>
              <a:t>, a uniform </a:t>
            </a:r>
            <a:r>
              <a:rPr lang="de-DE" dirty="0" err="1"/>
              <a:t>basis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decision-making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thus</a:t>
            </a:r>
            <a:r>
              <a:rPr lang="de-DE" dirty="0"/>
              <a:t> </a:t>
            </a:r>
            <a:r>
              <a:rPr lang="de-DE" dirty="0" err="1"/>
              <a:t>improved</a:t>
            </a:r>
            <a:r>
              <a:rPr lang="de-DE" dirty="0"/>
              <a:t> </a:t>
            </a:r>
            <a:r>
              <a:rPr lang="de-DE" dirty="0" err="1"/>
              <a:t>customer</a:t>
            </a:r>
            <a:r>
              <a:rPr lang="de-DE" dirty="0"/>
              <a:t> </a:t>
            </a:r>
            <a:r>
              <a:rPr lang="de-DE" dirty="0" err="1"/>
              <a:t>respectively</a:t>
            </a:r>
            <a:r>
              <a:rPr lang="de-DE" dirty="0"/>
              <a:t> </a:t>
            </a:r>
            <a:r>
              <a:rPr lang="de-DE" dirty="0" err="1"/>
              <a:t>tenant</a:t>
            </a:r>
            <a:r>
              <a:rPr lang="de-DE" dirty="0"/>
              <a:t> </a:t>
            </a:r>
            <a:r>
              <a:rPr lang="de-DE" dirty="0" err="1"/>
              <a:t>satisfaction</a:t>
            </a:r>
            <a:r>
              <a:rPr lang="de-DE" dirty="0"/>
              <a:t>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FC682D-CA06-924F-9FBB-13C6C1E6494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498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beginning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tenant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damage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help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integration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manage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damage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tenant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efficient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way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In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tenant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damage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 digital form.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tenant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damage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 digital form,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categorized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decision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table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send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automatic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request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property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maintenance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partner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small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issues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manual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request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bigger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issue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received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maintenance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partner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another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option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optimize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having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partner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out form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themselves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speeds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processing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received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After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been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decision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table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classifies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amount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initial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de-CH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summary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mentioned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digital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possible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digitally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manage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within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database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accessible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editable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location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Furthermore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risk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losing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communication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channel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much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efficient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faster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de-CH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CH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dirty="0"/>
              <a:t>Information </a:t>
            </a:r>
            <a:r>
              <a:rPr lang="de-DE" dirty="0" err="1"/>
              <a:t>gaps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missing</a:t>
            </a:r>
            <a:r>
              <a:rPr lang="de-DE" dirty="0"/>
              <a:t> Single Point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Truth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FC682D-CA06-924F-9FBB-13C6C1E6494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6988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FC682D-CA06-924F-9FBB-13C6C1E64940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4133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(send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/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tenant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damage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​</a:t>
            </a:r>
          </a:p>
          <a:p>
            <a:pPr rtl="0" fontAlgn="base"/>
            <a:endParaRPr lang="de-CH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base"/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Transparency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many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damage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reports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processed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/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distribution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workload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/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automatic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documentation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damage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reports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​</a:t>
            </a:r>
          </a:p>
          <a:p>
            <a:pPr rtl="0" fontAlgn="base"/>
            <a:endParaRPr lang="de-CH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base"/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Business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Intelligence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time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typical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instances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spanning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multiple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/ 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track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proposal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billed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amount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​</a:t>
            </a:r>
          </a:p>
          <a:p>
            <a:pPr rtl="0" fontAlgn="base"/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​</a:t>
            </a:r>
          </a:p>
          <a:p>
            <a:pPr rtl="0" fontAlgn="base"/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Estimated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80-90%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cases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highly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automated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allows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time 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better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provided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high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damage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cases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correspond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property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CH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tenant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​</a:t>
            </a:r>
          </a:p>
          <a:p>
            <a:pPr rtl="0" fontAlgn="base"/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​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FC682D-CA06-924F-9FBB-13C6C1E6494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8850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F72D49-BDAD-9840-B25E-BF498D08E6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68FD774-2FB4-1C40-9501-D9A035077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FC59CD-6D65-0D49-B987-E23BF379A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CAED3F-AA94-3B4B-B8E8-1044F4D5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00F3-01BA-0848-AA62-27DF2FCF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5599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F094F-D8E9-5F40-9BD1-F1BFBF0D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D81EF56-2177-7640-9643-2853E7E615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41A9A0-7914-524A-8098-E2DA626E6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73D9FEA-1768-444E-B08D-000FBC631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92072A8-D700-FB4E-A46D-CAFCE3C71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5374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C5DF876-B646-8D4C-BCB2-E0B9A24D2E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4986333-6F00-3546-BFC9-6C4893E247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1434F5-180F-294E-9B33-97E36E94E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92DA1F-B067-AD45-8285-07AD70E49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928834-E6C5-864D-9846-8BC9DC1FC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8612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9D9725-C041-9E41-9B62-C378213ED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DB408F-9F74-0848-9976-DFDB6120F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AE15A5-A670-D845-ADFF-D6DFBC044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99D995-0E34-E04A-B6A1-50F0D5B55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DEE3FB-70EB-AE49-A477-D539D37DD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018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785275-D741-D141-8E79-5AC45B7DF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878644B-6F33-2646-9B98-7F29D472E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630A67-A4C9-8A42-AA02-1FECAC1E0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E96F92-6AD8-FD4F-86E2-D08415C9A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3E1410-6CD2-414A-926D-CF4EF2908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50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374ACC-369C-8B4B-85B7-56E6B79D7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525AFB-A541-D148-A3E0-8CBF2347B5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0A43B80-27E1-124F-995C-51634057DC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C658E05-BAD5-8443-9EC1-686DFDFA1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CBB350D-459E-5747-A8E8-90A7A2B16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FA7EB0D-8FF4-B146-A1BD-B6B23399C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8497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D8EB7-22C5-BF48-92CA-D2B291B46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EFB8BCF-1D14-3E48-9181-BB3CC9A65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2CF0CC-EC74-6D4A-8105-754EF17FE2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77AC5F9-9467-944C-97A7-25072D0C4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105E959-BB4C-7E4B-8DF7-26C547BF12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6BA0D5C-6264-A24E-AB39-4AC292AA7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D4A3722-8D13-2D49-B428-E9278A3C2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DD55115-E6D0-2A42-BBA2-3BBCE196B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8374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6B48E4-8529-E643-BF3F-42D78C22D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653F0DC-198F-0A48-A5C1-E8030976F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8271F3C-5C9C-564B-A443-497F08869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19BBD00-B18B-AD44-8536-4CBC5BAA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6313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FCC8276-3CE8-9B45-AE02-CB0E31B81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3685055-3B93-AB43-86F5-182916FB6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43D9339-F43F-E74B-B758-D50EB4A32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4217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BF17B0-2BCD-0445-A3F4-1F8BF007F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F30045-1A16-5344-B631-8B10F1CF9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28D2F76-6E80-F346-99E4-D6E2D4EE6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F1E29C-AD40-B040-9C27-ACD259114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AA5769D-2587-0644-997D-86193D826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E4F3F96-855C-0D41-9B90-9AE4356C0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9083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5AE8B4-90C8-CC40-A69E-C2E871E7F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FC18DB4-C3B6-7149-9DC6-F19786FE30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1057BF2-0670-D149-8994-05FBE8933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003702A-A98E-FC47-8507-D307F53F6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F2DA1CE-9D33-364A-BC3E-0DFA27099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194CA50-5D0E-4244-9F7C-80D57A9A8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0341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A55494B-CB77-D646-8AF3-4D54BA495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6599E8D-F53B-8645-8201-F9801E1FC4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8C4706-C3E8-BA40-8F17-5169F66D08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8C517-2852-0746-90B0-1A7F10BEEDDC}" type="datetimeFigureOut">
              <a:rPr lang="de-DE" smtClean="0"/>
              <a:t>03.06.20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D98B4A-E2BE-2C40-9D88-EE8B9D569C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9B58BB8-75B9-7B4B-A0AA-98F26C944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474CD-7628-AA45-A98D-2D31C911A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15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tiff"/><Relationship Id="rId5" Type="http://schemas.openxmlformats.org/officeDocument/2006/relationships/image" Target="../media/image17.png"/><Relationship Id="rId4" Type="http://schemas.openxmlformats.org/officeDocument/2006/relationships/image" Target="../media/image1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5FB946D7-1CA4-446E-8795-007CACFDE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192416F2-BC84-4D7C-80C6-6296C10C3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95338" y="981075"/>
            <a:ext cx="10601325" cy="4552949"/>
          </a:xfrm>
          <a:prstGeom prst="rect">
            <a:avLst/>
          </a:prstGeom>
          <a:solidFill>
            <a:schemeClr val="bg1"/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4AEF1B0-009E-9440-A24E-189FF3CD2B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7097" y="1428750"/>
            <a:ext cx="9117807" cy="2105026"/>
          </a:xfrm>
        </p:spPr>
        <p:txBody>
          <a:bodyPr>
            <a:normAutofit/>
          </a:bodyPr>
          <a:lstStyle/>
          <a:p>
            <a:r>
              <a:rPr lang="de-DE"/>
              <a:t>Digitalisation of Business Processes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59443C4-7917-AF4D-8D7D-853AAC70D3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7097" y="3960557"/>
            <a:ext cx="9117807" cy="1097215"/>
          </a:xfrm>
        </p:spPr>
        <p:txBody>
          <a:bodyPr>
            <a:normAutofit/>
          </a:bodyPr>
          <a:lstStyle/>
          <a:p>
            <a:r>
              <a:rPr lang="de-DE"/>
              <a:t>Blazenko Babic, Patrik Rüegg, Volkan Yesilyurt</a:t>
            </a:r>
            <a:endParaRPr lang="de-DE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330623A-AB89-4E04-AC9A-2BAFBF85A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52800" y="3771366"/>
            <a:ext cx="5486400" cy="0"/>
          </a:xfrm>
          <a:prstGeom prst="line">
            <a:avLst/>
          </a:prstGeom>
          <a:ln w="222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749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07F9B7B-D11A-9F4D-B952-A1922BDE9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de-DE" sz="4000">
                <a:solidFill>
                  <a:srgbClr val="FFFFFF"/>
                </a:solidFill>
              </a:rPr>
              <a:t>Demo Showcase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FBB4CE7-9048-6044-914E-8CABA7719DEE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1619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07F9B7B-D11A-9F4D-B952-A1922BDE9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de-DE" sz="4000" dirty="0">
                <a:solidFill>
                  <a:srgbClr val="FFFFFF"/>
                </a:solidFill>
              </a:rPr>
              <a:t>Advantages </a:t>
            </a:r>
            <a:r>
              <a:rPr lang="de-DE" sz="4000" dirty="0" err="1">
                <a:solidFill>
                  <a:srgbClr val="FFFFFF"/>
                </a:solidFill>
              </a:rPr>
              <a:t>of</a:t>
            </a:r>
            <a:r>
              <a:rPr lang="de-DE" sz="4000" dirty="0">
                <a:solidFill>
                  <a:srgbClr val="FFFFFF"/>
                </a:solidFill>
              </a:rPr>
              <a:t> </a:t>
            </a:r>
            <a:r>
              <a:rPr lang="de-DE" sz="4000" dirty="0" err="1">
                <a:solidFill>
                  <a:srgbClr val="FFFFFF"/>
                </a:solidFill>
              </a:rPr>
              <a:t>process</a:t>
            </a:r>
            <a:r>
              <a:rPr lang="de-DE" sz="4000" dirty="0">
                <a:solidFill>
                  <a:srgbClr val="FFFFFF"/>
                </a:solidFill>
              </a:rPr>
              <a:t> </a:t>
            </a:r>
            <a:r>
              <a:rPr lang="de-DE" sz="4000" dirty="0" err="1">
                <a:solidFill>
                  <a:srgbClr val="FFFFFF"/>
                </a:solidFill>
              </a:rPr>
              <a:t>digitization</a:t>
            </a:r>
            <a:r>
              <a:rPr lang="de-DE" sz="4000" dirty="0">
                <a:solidFill>
                  <a:srgbClr val="FFFFFF"/>
                </a:solidFill>
              </a:rPr>
              <a:t>​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AC3A60-5E6C-8241-A3A7-0F737A691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de-DE" sz="2000" dirty="0" err="1">
                <a:solidFill>
                  <a:srgbClr val="000000"/>
                </a:solidFill>
              </a:rPr>
              <a:t>Automate</a:t>
            </a:r>
            <a:r>
              <a:rPr lang="de-DE" sz="2000" dirty="0">
                <a:solidFill>
                  <a:srgbClr val="000000"/>
                </a:solidFill>
              </a:rPr>
              <a:t> </a:t>
            </a:r>
            <a:r>
              <a:rPr lang="de-DE" sz="2000" dirty="0" err="1">
                <a:solidFill>
                  <a:srgbClr val="000000"/>
                </a:solidFill>
              </a:rPr>
              <a:t>low</a:t>
            </a:r>
            <a:r>
              <a:rPr lang="de-DE" sz="2000" dirty="0">
                <a:solidFill>
                  <a:srgbClr val="000000"/>
                </a:solidFill>
              </a:rPr>
              <a:t> </a:t>
            </a:r>
            <a:r>
              <a:rPr lang="de-DE" sz="2000" dirty="0" err="1">
                <a:solidFill>
                  <a:srgbClr val="000000"/>
                </a:solidFill>
              </a:rPr>
              <a:t>value</a:t>
            </a:r>
            <a:r>
              <a:rPr lang="de-DE" sz="2000" dirty="0">
                <a:solidFill>
                  <a:srgbClr val="000000"/>
                </a:solidFill>
              </a:rPr>
              <a:t> </a:t>
            </a:r>
            <a:r>
              <a:rPr lang="de-DE" sz="2000" dirty="0" err="1">
                <a:solidFill>
                  <a:srgbClr val="000000"/>
                </a:solidFill>
              </a:rPr>
              <a:t>user</a:t>
            </a:r>
            <a:r>
              <a:rPr lang="de-DE" sz="2000" dirty="0">
                <a:solidFill>
                  <a:srgbClr val="000000"/>
                </a:solidFill>
              </a:rPr>
              <a:t> </a:t>
            </a:r>
            <a:r>
              <a:rPr lang="de-DE" sz="2000" dirty="0" err="1">
                <a:solidFill>
                  <a:srgbClr val="000000"/>
                </a:solidFill>
              </a:rPr>
              <a:t>tasks</a:t>
            </a:r>
            <a:endParaRPr lang="de-DE" sz="2000" dirty="0">
              <a:solidFill>
                <a:srgbClr val="000000"/>
              </a:solidFill>
            </a:endParaRPr>
          </a:p>
          <a:p>
            <a:r>
              <a:rPr lang="de-DE" sz="2000" dirty="0" err="1">
                <a:solidFill>
                  <a:srgbClr val="000000"/>
                </a:solidFill>
              </a:rPr>
              <a:t>Increased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transparency</a:t>
            </a:r>
            <a:endParaRPr lang="de-DE" sz="2000" dirty="0">
              <a:solidFill>
                <a:srgbClr val="000000"/>
              </a:solidFill>
            </a:endParaRPr>
          </a:p>
          <a:p>
            <a:r>
              <a:rPr lang="de-DE" sz="2000" dirty="0">
                <a:solidFill>
                  <a:srgbClr val="000000"/>
                </a:solidFill>
              </a:rPr>
              <a:t>Business </a:t>
            </a:r>
            <a:r>
              <a:rPr lang="de-DE" sz="2000" dirty="0" err="1">
                <a:solidFill>
                  <a:srgbClr val="000000"/>
                </a:solidFill>
              </a:rPr>
              <a:t>Intelligence</a:t>
            </a:r>
            <a:r>
              <a:rPr lang="de-DE" sz="2000" dirty="0">
                <a:solidFill>
                  <a:srgbClr val="000000"/>
                </a:solidFill>
              </a:rPr>
              <a:t>​</a:t>
            </a:r>
          </a:p>
          <a:p>
            <a:r>
              <a:rPr lang="de-DE" sz="2000" dirty="0">
                <a:solidFill>
                  <a:srgbClr val="000000"/>
                </a:solidFill>
              </a:rPr>
              <a:t>80-90% </a:t>
            </a:r>
            <a:r>
              <a:rPr lang="de-DE" sz="2000" dirty="0" err="1">
                <a:solidFill>
                  <a:srgbClr val="000000"/>
                </a:solidFill>
              </a:rPr>
              <a:t>of</a:t>
            </a:r>
            <a:r>
              <a:rPr lang="de-DE" sz="2000" dirty="0">
                <a:solidFill>
                  <a:srgbClr val="000000"/>
                </a:solidFill>
              </a:rPr>
              <a:t> </a:t>
            </a:r>
            <a:r>
              <a:rPr lang="de-DE" sz="2000" dirty="0" err="1">
                <a:solidFill>
                  <a:srgbClr val="000000"/>
                </a:solidFill>
              </a:rPr>
              <a:t>cases</a:t>
            </a:r>
            <a:r>
              <a:rPr lang="de-DE" sz="2000" dirty="0">
                <a:solidFill>
                  <a:srgbClr val="000000"/>
                </a:solidFill>
              </a:rPr>
              <a:t> </a:t>
            </a:r>
            <a:r>
              <a:rPr lang="de-DE" sz="2000" dirty="0" err="1">
                <a:solidFill>
                  <a:srgbClr val="000000"/>
                </a:solidFill>
              </a:rPr>
              <a:t>highly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automatable</a:t>
            </a:r>
            <a:endParaRPr lang="de-DE" sz="2000" dirty="0">
              <a:solidFill>
                <a:srgbClr val="000000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FBB4CE7-9048-6044-914E-8CABA7719DEE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5227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434194B-EB56-4062-98C6-CB72F287E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0022124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3746DB1-35A8-422F-9955-4F8E75DBB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B86A1C4-EEAB-7143-A32B-9A4DEF2AB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299" y="4592325"/>
            <a:ext cx="5946579" cy="1514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>
                <a:solidFill>
                  <a:srgbClr val="000000"/>
                </a:solidFill>
              </a:rPr>
              <a:t>Feedback / Q&amp;A</a:t>
            </a:r>
          </a:p>
        </p:txBody>
      </p:sp>
      <p:sp>
        <p:nvSpPr>
          <p:cNvPr id="21" name="Freeform 57">
            <a:extLst>
              <a:ext uri="{FF2B5EF4-FFF2-40B4-BE49-F238E27FC236}">
                <a16:creationId xmlns:a16="http://schemas.microsoft.com/office/drawing/2014/main" id="{B817D9AD-5E85-4E85-AC3E-43E24FA91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580219"/>
            <a:ext cx="4383459" cy="5287256"/>
          </a:xfrm>
          <a:custGeom>
            <a:avLst/>
            <a:gdLst>
              <a:gd name="connsiteX0" fmla="*/ 1504462 w 4383459"/>
              <a:gd name="connsiteY0" fmla="*/ 0 h 5287256"/>
              <a:gd name="connsiteX1" fmla="*/ 4383459 w 4383459"/>
              <a:gd name="connsiteY1" fmla="*/ 2878997 h 5287256"/>
              <a:gd name="connsiteX2" fmla="*/ 3114137 w 4383459"/>
              <a:gd name="connsiteY2" fmla="*/ 5266307 h 5287256"/>
              <a:gd name="connsiteX3" fmla="*/ 3079653 w 4383459"/>
              <a:gd name="connsiteY3" fmla="*/ 5287256 h 5287256"/>
              <a:gd name="connsiteX4" fmla="*/ 0 w 4383459"/>
              <a:gd name="connsiteY4" fmla="*/ 5287256 h 5287256"/>
              <a:gd name="connsiteX5" fmla="*/ 0 w 4383459"/>
              <a:gd name="connsiteY5" fmla="*/ 427769 h 5287256"/>
              <a:gd name="connsiteX6" fmla="*/ 132161 w 4383459"/>
              <a:gd name="connsiteY6" fmla="*/ 347480 h 5287256"/>
              <a:gd name="connsiteX7" fmla="*/ 1504462 w 4383459"/>
              <a:gd name="connsiteY7" fmla="*/ 0 h 5287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83459" h="5287256">
                <a:moveTo>
                  <a:pt x="1504462" y="0"/>
                </a:moveTo>
                <a:cubicBezTo>
                  <a:pt x="3094488" y="0"/>
                  <a:pt x="4383459" y="1288971"/>
                  <a:pt x="4383459" y="2878997"/>
                </a:cubicBezTo>
                <a:cubicBezTo>
                  <a:pt x="4383459" y="3872763"/>
                  <a:pt x="3879955" y="4748930"/>
                  <a:pt x="3114137" y="5266307"/>
                </a:cubicBezTo>
                <a:lnTo>
                  <a:pt x="3079653" y="5287256"/>
                </a:lnTo>
                <a:lnTo>
                  <a:pt x="0" y="5287256"/>
                </a:lnTo>
                <a:lnTo>
                  <a:pt x="0" y="427769"/>
                </a:lnTo>
                <a:lnTo>
                  <a:pt x="132161" y="347480"/>
                </a:lnTo>
                <a:cubicBezTo>
                  <a:pt x="540096" y="125876"/>
                  <a:pt x="1007579" y="0"/>
                  <a:pt x="1504462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0810290-E788-4DE3-B716-DBE58CC6A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2946" y="0"/>
            <a:ext cx="4185112" cy="3170097"/>
          </a:xfrm>
          <a:custGeom>
            <a:avLst/>
            <a:gdLst>
              <a:gd name="connsiteX0" fmla="*/ 301225 w 4185112"/>
              <a:gd name="connsiteY0" fmla="*/ 0 h 3170097"/>
              <a:gd name="connsiteX1" fmla="*/ 3883887 w 4185112"/>
              <a:gd name="connsiteY1" fmla="*/ 0 h 3170097"/>
              <a:gd name="connsiteX2" fmla="*/ 3932552 w 4185112"/>
              <a:gd name="connsiteY2" fmla="*/ 80105 h 3170097"/>
              <a:gd name="connsiteX3" fmla="*/ 4185112 w 4185112"/>
              <a:gd name="connsiteY3" fmla="*/ 1077541 h 3170097"/>
              <a:gd name="connsiteX4" fmla="*/ 2092556 w 4185112"/>
              <a:gd name="connsiteY4" fmla="*/ 3170097 h 3170097"/>
              <a:gd name="connsiteX5" fmla="*/ 0 w 4185112"/>
              <a:gd name="connsiteY5" fmla="*/ 1077541 h 3170097"/>
              <a:gd name="connsiteX6" fmla="*/ 252561 w 4185112"/>
              <a:gd name="connsiteY6" fmla="*/ 80105 h 3170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5112" h="3170097">
                <a:moveTo>
                  <a:pt x="301225" y="0"/>
                </a:moveTo>
                <a:lnTo>
                  <a:pt x="3883887" y="0"/>
                </a:lnTo>
                <a:lnTo>
                  <a:pt x="3932552" y="80105"/>
                </a:lnTo>
                <a:cubicBezTo>
                  <a:pt x="4093621" y="376606"/>
                  <a:pt x="4185112" y="716389"/>
                  <a:pt x="4185112" y="1077541"/>
                </a:cubicBezTo>
                <a:cubicBezTo>
                  <a:pt x="4185112" y="2233228"/>
                  <a:pt x="3248243" y="3170097"/>
                  <a:pt x="2092556" y="3170097"/>
                </a:cubicBezTo>
                <a:cubicBezTo>
                  <a:pt x="936869" y="3170097"/>
                  <a:pt x="0" y="2233228"/>
                  <a:pt x="0" y="1077541"/>
                </a:cubicBezTo>
                <a:cubicBezTo>
                  <a:pt x="0" y="716389"/>
                  <a:pt x="91491" y="376606"/>
                  <a:pt x="252561" y="80105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329FA47-89D7-E248-A5D9-135066A8C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8595" y="411655"/>
            <a:ext cx="2754249" cy="170074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C715200-A57C-464D-90E7-5E06994FC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181" y="2839031"/>
            <a:ext cx="3163437" cy="316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024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3A5B4632-C963-4296-86F0-79AA9EA5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8328" y="303591"/>
            <a:ext cx="4335327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0CDD5B8-B617-EB49-8B0B-EF9D9D64C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37125"/>
            <a:ext cx="3802276" cy="5256371"/>
          </a:xfrm>
        </p:spPr>
        <p:txBody>
          <a:bodyPr>
            <a:normAutofit/>
          </a:bodyPr>
          <a:lstStyle/>
          <a:p>
            <a:r>
              <a:rPr lang="de-DE" sz="4800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4929E198-FFBC-4A74-B832-2E186294D9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4893265"/>
              </p:ext>
            </p:extLst>
          </p:nvPr>
        </p:nvGraphicFramePr>
        <p:xfrm>
          <a:off x="5166985" y="303591"/>
          <a:ext cx="6588691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84595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AF5C66A-E8F2-4E13-98A3-FE96597C5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C860275-E106-493A-8BF0-E0A91130E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31FB221-9F99-454F-B7D6-27959FE74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76" y="822960"/>
            <a:ext cx="9829800" cy="1325880"/>
          </a:xfrm>
        </p:spPr>
        <p:txBody>
          <a:bodyPr>
            <a:normAutofit/>
          </a:bodyPr>
          <a:lstStyle/>
          <a:p>
            <a:pPr algn="ctr"/>
            <a:r>
              <a:rPr lang="de-DE" sz="4000">
                <a:solidFill>
                  <a:srgbClr val="FFFFFF"/>
                </a:solidFill>
              </a:rPr>
              <a:t>Business process introduction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5DB754-EC14-614E-A3C8-842DF37809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671" y="3622661"/>
            <a:ext cx="4954693" cy="1647435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293EC3-D17A-1241-833C-B0951B71C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4871" y="2827419"/>
            <a:ext cx="5029200" cy="3227626"/>
          </a:xfrm>
        </p:spPr>
        <p:txBody>
          <a:bodyPr anchor="ctr">
            <a:normAutofit/>
          </a:bodyPr>
          <a:lstStyle/>
          <a:p>
            <a:r>
              <a:rPr lang="de-DE" sz="1900">
                <a:solidFill>
                  <a:srgbClr val="000000"/>
                </a:solidFill>
              </a:rPr>
              <a:t>Tenant cockpit</a:t>
            </a:r>
          </a:p>
          <a:p>
            <a:r>
              <a:rPr lang="de-DE" sz="1900">
                <a:solidFill>
                  <a:srgbClr val="000000"/>
                </a:solidFill>
              </a:rPr>
              <a:t>Report tenant damage</a:t>
            </a:r>
          </a:p>
          <a:p>
            <a:r>
              <a:rPr lang="de-DE" sz="1900">
                <a:solidFill>
                  <a:srgbClr val="000000"/>
                </a:solidFill>
              </a:rPr>
              <a:t>Online form for damage report with efficient allocation</a:t>
            </a:r>
          </a:p>
        </p:txBody>
      </p:sp>
    </p:spTree>
    <p:extLst>
      <p:ext uri="{BB962C8B-B14F-4D97-AF65-F5344CB8AC3E}">
        <p14:creationId xmlns:p14="http://schemas.microsoft.com/office/powerpoint/2010/main" val="1023262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02CC1E3-930B-4850-A86E-2EA3217D3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5446920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B2C4979-D6DA-4C0D-A728-9BE4160DF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31FB221-9F99-454F-B7D6-27959FE74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272143"/>
            <a:ext cx="3351344" cy="2323093"/>
          </a:xfrm>
        </p:spPr>
        <p:txBody>
          <a:bodyPr>
            <a:normAutofit/>
          </a:bodyPr>
          <a:lstStyle/>
          <a:p>
            <a:r>
              <a:rPr lang="de-DE" sz="3700">
                <a:solidFill>
                  <a:srgbClr val="FFFFFF"/>
                </a:solidFill>
              </a:rPr>
              <a:t>Identified bottlenecks and potentials for improvement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293EC3-D17A-1241-833C-B0951B71C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3" y="798324"/>
            <a:ext cx="3050713" cy="263582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de-DE" sz="2400" b="1" dirty="0" err="1">
                <a:solidFill>
                  <a:srgbClr val="000000"/>
                </a:solidFill>
              </a:rPr>
              <a:t>Pain</a:t>
            </a:r>
            <a:r>
              <a:rPr lang="de-DE" sz="2400" b="1" dirty="0">
                <a:solidFill>
                  <a:srgbClr val="000000"/>
                </a:solidFill>
              </a:rPr>
              <a:t> </a:t>
            </a:r>
            <a:r>
              <a:rPr lang="de-DE" sz="2400" b="1" dirty="0" err="1">
                <a:solidFill>
                  <a:srgbClr val="000000"/>
                </a:solidFill>
              </a:rPr>
              <a:t>points</a:t>
            </a:r>
            <a:endParaRPr lang="de-DE" sz="2400" b="1" dirty="0">
              <a:solidFill>
                <a:srgbClr val="000000"/>
              </a:solidFill>
            </a:endParaRPr>
          </a:p>
          <a:p>
            <a:r>
              <a:rPr lang="de-DE" sz="2000" dirty="0" err="1">
                <a:solidFill>
                  <a:srgbClr val="000000"/>
                </a:solidFill>
              </a:rPr>
              <a:t>Unstructured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paperwork</a:t>
            </a:r>
            <a:endParaRPr lang="de-DE" sz="2000" dirty="0">
              <a:solidFill>
                <a:srgbClr val="000000"/>
              </a:solidFill>
            </a:endParaRPr>
          </a:p>
          <a:p>
            <a:r>
              <a:rPr lang="de-DE" sz="2000" dirty="0">
                <a:solidFill>
                  <a:srgbClr val="000000"/>
                </a:solidFill>
              </a:rPr>
              <a:t>Non-uniform </a:t>
            </a:r>
            <a:r>
              <a:rPr lang="de-DE" sz="2000" dirty="0" err="1">
                <a:solidFill>
                  <a:srgbClr val="000000"/>
                </a:solidFill>
              </a:rPr>
              <a:t>decision</a:t>
            </a:r>
            <a:endParaRPr lang="de-DE" sz="2000" dirty="0">
              <a:solidFill>
                <a:srgbClr val="000000"/>
              </a:solidFill>
            </a:endParaRPr>
          </a:p>
          <a:p>
            <a:r>
              <a:rPr lang="de-DE" sz="2000" dirty="0">
                <a:solidFill>
                  <a:srgbClr val="000000"/>
                </a:solidFill>
              </a:rPr>
              <a:t>Information </a:t>
            </a:r>
            <a:r>
              <a:rPr lang="de-DE" sz="2000" dirty="0" err="1">
                <a:solidFill>
                  <a:srgbClr val="000000"/>
                </a:solidFill>
              </a:rPr>
              <a:t>gaps</a:t>
            </a:r>
            <a:endParaRPr lang="de-DE" sz="2000" dirty="0">
              <a:solidFill>
                <a:srgbClr val="000000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C10D789-14EB-441F-AAE8-AB159DA92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5581" y="4079694"/>
            <a:ext cx="4977975" cy="1979514"/>
          </a:xfrm>
          <a:prstGeom prst="rect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E2E8497-D133-CA48-B17A-AE957715036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0477" y="4375732"/>
            <a:ext cx="1444752" cy="1396771"/>
          </a:xfrm>
          <a:prstGeom prst="rect">
            <a:avLst/>
          </a:prstGeom>
          <a:effectLst>
            <a:softEdge rad="0"/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BFF6541-EDF7-374D-915B-E9FB27C49AF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52358" y="4676412"/>
            <a:ext cx="1444752" cy="794613"/>
          </a:xfrm>
          <a:prstGeom prst="rect">
            <a:avLst/>
          </a:prstGeom>
          <a:effectLst>
            <a:softEdge rad="0"/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94BD367-0B81-9C45-A44E-5097A79B90E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454584" y="4857232"/>
            <a:ext cx="1444752" cy="426201"/>
          </a:xfrm>
          <a:prstGeom prst="rect">
            <a:avLst/>
          </a:prstGeom>
          <a:effectLst>
            <a:softEdge rad="0"/>
          </a:effectLst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CA74658-352F-064B-A92A-41347575B1E4}"/>
              </a:ext>
            </a:extLst>
          </p:cNvPr>
          <p:cNvSpPr txBox="1">
            <a:spLocks/>
          </p:cNvSpPr>
          <p:nvPr/>
        </p:nvSpPr>
        <p:spPr>
          <a:xfrm>
            <a:off x="9141286" y="793175"/>
            <a:ext cx="3050711" cy="26358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400" b="1" dirty="0" err="1">
                <a:solidFill>
                  <a:srgbClr val="000000"/>
                </a:solidFill>
              </a:rPr>
              <a:t>Improvements</a:t>
            </a:r>
            <a:endParaRPr lang="de-DE" sz="2400" b="1" dirty="0">
              <a:solidFill>
                <a:srgbClr val="000000"/>
              </a:solidFill>
            </a:endParaRPr>
          </a:p>
          <a:p>
            <a:r>
              <a:rPr lang="de-DE" sz="2000" dirty="0">
                <a:solidFill>
                  <a:srgbClr val="000000"/>
                </a:solidFill>
              </a:rPr>
              <a:t>Digital </a:t>
            </a:r>
            <a:r>
              <a:rPr lang="de-DE" sz="2000" dirty="0" err="1">
                <a:solidFill>
                  <a:srgbClr val="000000"/>
                </a:solidFill>
              </a:rPr>
              <a:t>forms</a:t>
            </a:r>
            <a:r>
              <a:rPr lang="de-DE" sz="2000" dirty="0">
                <a:solidFill>
                  <a:srgbClr val="000000"/>
                </a:solidFill>
              </a:rPr>
              <a:t>/</a:t>
            </a:r>
            <a:r>
              <a:rPr lang="de-DE" sz="2000" dirty="0" err="1">
                <a:solidFill>
                  <a:srgbClr val="000000"/>
                </a:solidFill>
              </a:rPr>
              <a:t>conversational</a:t>
            </a:r>
            <a:r>
              <a:rPr lang="de-DE" sz="2000" dirty="0">
                <a:solidFill>
                  <a:srgbClr val="000000"/>
                </a:solidFill>
              </a:rPr>
              <a:t> AI</a:t>
            </a:r>
          </a:p>
          <a:p>
            <a:r>
              <a:rPr lang="de-DE" sz="2000" dirty="0" err="1">
                <a:solidFill>
                  <a:srgbClr val="000000"/>
                </a:solidFill>
              </a:rPr>
              <a:t>Decision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tables</a:t>
            </a:r>
            <a:endParaRPr lang="de-DE" sz="2000" dirty="0">
              <a:solidFill>
                <a:srgbClr val="000000"/>
              </a:solidFill>
            </a:endParaRPr>
          </a:p>
          <a:p>
            <a:r>
              <a:rPr lang="de-DE" sz="2000" dirty="0">
                <a:solidFill>
                  <a:srgbClr val="000000"/>
                </a:solidFill>
              </a:rPr>
              <a:t>Integration </a:t>
            </a:r>
            <a:r>
              <a:rPr lang="de-DE" sz="2000" dirty="0" err="1">
                <a:solidFill>
                  <a:srgbClr val="000000"/>
                </a:solidFill>
              </a:rPr>
              <a:t>services</a:t>
            </a:r>
            <a:endParaRPr lang="de-DE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515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31FB221-9F99-454F-B7D6-27959FE74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de-CH" sz="4000" dirty="0" err="1">
                <a:solidFill>
                  <a:srgbClr val="FFFFFF"/>
                </a:solidFill>
              </a:rPr>
              <a:t>Digitalized</a:t>
            </a:r>
            <a:r>
              <a:rPr lang="de-CH" sz="4000" dirty="0">
                <a:solidFill>
                  <a:srgbClr val="FFFFFF"/>
                </a:solidFill>
              </a:rPr>
              <a:t> </a:t>
            </a:r>
            <a:r>
              <a:rPr lang="de-CH" sz="4000" dirty="0" err="1">
                <a:solidFill>
                  <a:srgbClr val="FFFFFF"/>
                </a:solidFill>
              </a:rPr>
              <a:t>to-be</a:t>
            </a:r>
            <a:r>
              <a:rPr lang="de-CH" sz="4000" dirty="0">
                <a:solidFill>
                  <a:srgbClr val="FFFFFF"/>
                </a:solidFill>
              </a:rPr>
              <a:t> </a:t>
            </a:r>
            <a:r>
              <a:rPr lang="de-CH" sz="4000" dirty="0" err="1">
                <a:solidFill>
                  <a:srgbClr val="FFFFFF"/>
                </a:solidFill>
              </a:rPr>
              <a:t>process</a:t>
            </a:r>
            <a:endParaRPr lang="de-DE" sz="4000" dirty="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293EC3-D17A-1241-833C-B0951B71C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endParaRPr lang="de-DE" sz="2000">
              <a:solidFill>
                <a:srgbClr val="000000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EF8E398-894D-804F-B740-0BD84AE67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563" y="2426808"/>
            <a:ext cx="6444570" cy="455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122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31FB221-9F99-454F-B7D6-27959FE74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de-CH" sz="4000" dirty="0" err="1">
                <a:solidFill>
                  <a:srgbClr val="FFFFFF"/>
                </a:solidFill>
              </a:rPr>
              <a:t>Digitalized</a:t>
            </a:r>
            <a:r>
              <a:rPr lang="de-CH" sz="4000" dirty="0">
                <a:solidFill>
                  <a:srgbClr val="FFFFFF"/>
                </a:solidFill>
              </a:rPr>
              <a:t> </a:t>
            </a:r>
            <a:r>
              <a:rPr lang="de-CH" sz="4000" dirty="0" err="1">
                <a:solidFill>
                  <a:srgbClr val="FFFFFF"/>
                </a:solidFill>
              </a:rPr>
              <a:t>to-be</a:t>
            </a:r>
            <a:r>
              <a:rPr lang="de-CH" sz="4000" dirty="0">
                <a:solidFill>
                  <a:srgbClr val="FFFFFF"/>
                </a:solidFill>
              </a:rPr>
              <a:t> </a:t>
            </a:r>
            <a:r>
              <a:rPr lang="de-CH" sz="4000" dirty="0" err="1">
                <a:solidFill>
                  <a:srgbClr val="FFFFFF"/>
                </a:solidFill>
              </a:rPr>
              <a:t>process</a:t>
            </a:r>
            <a:endParaRPr lang="de-DE" sz="4000" dirty="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293EC3-D17A-1241-833C-B0951B71C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endParaRPr lang="de-DE" sz="2000">
              <a:solidFill>
                <a:srgbClr val="000000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88CA7EF-1473-2A4B-9C28-F796DC60B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8419" y="2526534"/>
            <a:ext cx="6794858" cy="433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12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31FB221-9F99-454F-B7D6-27959FE74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de-CH" sz="4000" dirty="0" err="1">
                <a:solidFill>
                  <a:srgbClr val="FFFFFF"/>
                </a:solidFill>
              </a:rPr>
              <a:t>Digitalized</a:t>
            </a:r>
            <a:r>
              <a:rPr lang="de-CH" sz="4000" dirty="0">
                <a:solidFill>
                  <a:srgbClr val="FFFFFF"/>
                </a:solidFill>
              </a:rPr>
              <a:t> </a:t>
            </a:r>
            <a:r>
              <a:rPr lang="de-CH" sz="4000" dirty="0" err="1">
                <a:solidFill>
                  <a:srgbClr val="FFFFFF"/>
                </a:solidFill>
              </a:rPr>
              <a:t>to-be</a:t>
            </a:r>
            <a:r>
              <a:rPr lang="de-CH" sz="4000" dirty="0">
                <a:solidFill>
                  <a:srgbClr val="FFFFFF"/>
                </a:solidFill>
              </a:rPr>
              <a:t> </a:t>
            </a:r>
            <a:r>
              <a:rPr lang="de-CH" sz="4000" dirty="0" err="1">
                <a:solidFill>
                  <a:srgbClr val="FFFFFF"/>
                </a:solidFill>
              </a:rPr>
              <a:t>process</a:t>
            </a:r>
            <a:endParaRPr lang="de-DE" sz="4000" dirty="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293EC3-D17A-1241-833C-B0951B71C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endParaRPr lang="de-DE" sz="2000" dirty="0">
              <a:solidFill>
                <a:srgbClr val="000000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4314070-DC88-6F42-9DA8-FB4903D00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293" y="1760893"/>
            <a:ext cx="8491110" cy="509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740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07F9B7B-D11A-9F4D-B952-A1922BDE9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de-DE" sz="4000">
                <a:solidFill>
                  <a:srgbClr val="FFFFFF"/>
                </a:solidFill>
              </a:rPr>
              <a:t>Process Mining Scenarios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AC3A60-5E6C-8241-A3A7-0F737A691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913" y="2943225"/>
            <a:ext cx="4289425" cy="3049588"/>
          </a:xfrm>
        </p:spPr>
        <p:txBody>
          <a:bodyPr wrap="square" anchor="t">
            <a:normAutofit/>
          </a:bodyPr>
          <a:lstStyle/>
          <a:p>
            <a:pPr>
              <a:buFontTx/>
              <a:buChar char="-"/>
            </a:pPr>
            <a:r>
              <a:rPr lang="de-DE" dirty="0"/>
              <a:t>Setup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raw</a:t>
            </a:r>
            <a:r>
              <a:rPr lang="de-DE" dirty="0"/>
              <a:t> </a:t>
            </a:r>
            <a:r>
              <a:rPr lang="de-DE" dirty="0" err="1"/>
              <a:t>event</a:t>
            </a:r>
            <a:r>
              <a:rPr lang="de-DE" dirty="0"/>
              <a:t> </a:t>
            </a:r>
            <a:r>
              <a:rPr lang="de-DE" dirty="0" err="1"/>
              <a:t>logs</a:t>
            </a:r>
            <a:r>
              <a:rPr lang="de-DE" dirty="0"/>
              <a:t> (JSON) </a:t>
            </a:r>
          </a:p>
          <a:p>
            <a:pPr>
              <a:buFontTx/>
              <a:buChar char="-"/>
            </a:pPr>
            <a:r>
              <a:rPr lang="de-DE" dirty="0" err="1"/>
              <a:t>Only</a:t>
            </a:r>
            <a:r>
              <a:rPr lang="de-DE" dirty="0"/>
              <a:t> internal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completed</a:t>
            </a:r>
            <a:r>
              <a:rPr lang="de-DE" dirty="0"/>
              <a:t> </a:t>
            </a:r>
            <a:r>
              <a:rPr lang="de-DE" dirty="0" err="1"/>
              <a:t>processes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DFD7914-0DD5-2D40-976C-0A0DE4D3A61C}"/>
              </a:ext>
            </a:extLst>
          </p:cNvPr>
          <p:cNvSpPr txBox="1"/>
          <p:nvPr/>
        </p:nvSpPr>
        <p:spPr>
          <a:xfrm>
            <a:off x="5449888" y="2943225"/>
            <a:ext cx="5665788" cy="3049588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800" b="1" dirty="0"/>
              <a:t>Analytics Scenarios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2800" dirty="0"/>
              <a:t>Duration </a:t>
            </a:r>
            <a:r>
              <a:rPr lang="de-DE" sz="2800" dirty="0" err="1"/>
              <a:t>of</a:t>
            </a:r>
            <a:r>
              <a:rPr lang="de-DE" sz="2800" dirty="0"/>
              <a:t> </a:t>
            </a:r>
            <a:r>
              <a:rPr lang="de-DE" sz="2800" dirty="0" err="1"/>
              <a:t>single</a:t>
            </a:r>
            <a:r>
              <a:rPr lang="de-DE" sz="2800" dirty="0"/>
              <a:t> </a:t>
            </a:r>
            <a:r>
              <a:rPr lang="de-DE" sz="2800" dirty="0" err="1"/>
              <a:t>tasks</a:t>
            </a:r>
            <a:endParaRPr lang="de-DE" sz="2800" dirty="0"/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2800" dirty="0" err="1"/>
              <a:t>Workload</a:t>
            </a:r>
            <a:r>
              <a:rPr lang="de-DE" sz="2800" dirty="0"/>
              <a:t> </a:t>
            </a:r>
            <a:r>
              <a:rPr lang="de-DE" sz="2800" dirty="0" err="1"/>
              <a:t>distribution</a:t>
            </a:r>
            <a:endParaRPr lang="de-DE" sz="2800" dirty="0"/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2800" dirty="0"/>
              <a:t>3 </a:t>
            </a:r>
            <a:r>
              <a:rPr lang="de-DE" sz="2800" dirty="0" err="1"/>
              <a:t>main</a:t>
            </a:r>
            <a:r>
              <a:rPr lang="de-DE" sz="2800" dirty="0"/>
              <a:t> </a:t>
            </a:r>
            <a:r>
              <a:rPr lang="de-DE" sz="2800" dirty="0" err="1"/>
              <a:t>process</a:t>
            </a:r>
            <a:r>
              <a:rPr lang="de-DE" sz="2800" dirty="0"/>
              <a:t> </a:t>
            </a:r>
            <a:r>
              <a:rPr lang="de-DE" sz="2800" dirty="0" err="1"/>
              <a:t>patterns</a:t>
            </a:r>
            <a:endParaRPr lang="de-DE" sz="2800" dirty="0"/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2800" dirty="0"/>
              <a:t>Distribution </a:t>
            </a:r>
            <a:r>
              <a:rPr lang="de-DE" sz="2800" dirty="0" err="1"/>
              <a:t>of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</a:t>
            </a:r>
            <a:r>
              <a:rPr lang="de-DE" sz="2800" dirty="0" err="1"/>
              <a:t>cases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691558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07F9B7B-D11A-9F4D-B952-A1922BDE9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de-DE" sz="4000" dirty="0">
                <a:solidFill>
                  <a:srgbClr val="FFFFFF"/>
                </a:solidFill>
              </a:rPr>
              <a:t>Business </a:t>
            </a:r>
            <a:r>
              <a:rPr lang="de-DE" sz="4000" dirty="0" err="1">
                <a:solidFill>
                  <a:srgbClr val="FFFFFF"/>
                </a:solidFill>
              </a:rPr>
              <a:t>Intelligence</a:t>
            </a:r>
            <a:r>
              <a:rPr lang="de-DE" sz="4000" dirty="0">
                <a:solidFill>
                  <a:srgbClr val="FFFFFF"/>
                </a:solidFill>
              </a:rPr>
              <a:t> </a:t>
            </a:r>
            <a:r>
              <a:rPr lang="de-DE" sz="4000" dirty="0" err="1">
                <a:solidFill>
                  <a:srgbClr val="FFFFFF"/>
                </a:solidFill>
              </a:rPr>
              <a:t>approach</a:t>
            </a:r>
            <a:endParaRPr lang="de-DE" sz="4000" dirty="0">
              <a:solidFill>
                <a:srgbClr val="FFFFFF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CAA967B-2D68-8443-A286-8ED737CD1714}"/>
              </a:ext>
            </a:extLst>
          </p:cNvPr>
          <p:cNvSpPr txBox="1"/>
          <p:nvPr/>
        </p:nvSpPr>
        <p:spPr>
          <a:xfrm>
            <a:off x="998621" y="3128211"/>
            <a:ext cx="377791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/>
              <a:t>Considered</a:t>
            </a:r>
            <a:r>
              <a:rPr lang="de-DE" sz="2000" b="1" dirty="0"/>
              <a:t> </a:t>
            </a:r>
            <a:r>
              <a:rPr lang="de-DE" sz="2000" b="1" dirty="0" err="1"/>
              <a:t>timestamps</a:t>
            </a:r>
            <a:endParaRPr lang="de-DE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Reporting </a:t>
            </a:r>
            <a:r>
              <a:rPr lang="de-CH" dirty="0" err="1"/>
              <a:t>Datetime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Order </a:t>
            </a:r>
            <a:r>
              <a:rPr lang="de-CH" dirty="0" err="1"/>
              <a:t>placed</a:t>
            </a:r>
            <a:r>
              <a:rPr lang="de-CH" dirty="0"/>
              <a:t> </a:t>
            </a:r>
            <a:r>
              <a:rPr lang="de-CH" dirty="0" err="1"/>
              <a:t>Datetime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Invoice</a:t>
            </a:r>
            <a:r>
              <a:rPr lang="de-CH" dirty="0"/>
              <a:t> </a:t>
            </a:r>
            <a:r>
              <a:rPr lang="de-CH" dirty="0" err="1"/>
              <a:t>received</a:t>
            </a:r>
            <a:r>
              <a:rPr lang="de-CH" dirty="0"/>
              <a:t> </a:t>
            </a:r>
            <a:r>
              <a:rPr lang="de-CH" dirty="0" err="1"/>
              <a:t>Datetime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0E23644-1C36-414B-B7BF-E7D96D458D89}"/>
              </a:ext>
            </a:extLst>
          </p:cNvPr>
          <p:cNvSpPr txBox="1"/>
          <p:nvPr/>
        </p:nvSpPr>
        <p:spPr>
          <a:xfrm>
            <a:off x="5434263" y="3128211"/>
            <a:ext cx="377791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Advantages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Design </a:t>
            </a:r>
            <a:r>
              <a:rPr lang="de-CH" dirty="0" err="1"/>
              <a:t>data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record</a:t>
            </a:r>
            <a:r>
              <a:rPr lang="de-CH" dirty="0"/>
              <a:t> </a:t>
            </a:r>
            <a:r>
              <a:rPr lang="de-CH" dirty="0" err="1"/>
              <a:t>information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Case </a:t>
            </a:r>
            <a:r>
              <a:rPr lang="de-CH" dirty="0" err="1"/>
              <a:t>specific</a:t>
            </a:r>
            <a:r>
              <a:rPr lang="de-CH" dirty="0"/>
              <a:t> </a:t>
            </a:r>
            <a:r>
              <a:rPr lang="de-CH" dirty="0" err="1"/>
              <a:t>analysis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Deep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relevant </a:t>
            </a:r>
            <a:r>
              <a:rPr lang="de-CH" dirty="0" err="1"/>
              <a:t>insights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90753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4C42C6789C91F42AF34A15411819BEF" ma:contentTypeVersion="9" ma:contentTypeDescription="Ein neues Dokument erstellen." ma:contentTypeScope="" ma:versionID="01987f1ed1f85d50d4f00ed9b904b315">
  <xsd:schema xmlns:xsd="http://www.w3.org/2001/XMLSchema" xmlns:xs="http://www.w3.org/2001/XMLSchema" xmlns:p="http://schemas.microsoft.com/office/2006/metadata/properties" xmlns:ns2="ea0dec3a-377f-477e-bc43-01104d10afd7" targetNamespace="http://schemas.microsoft.com/office/2006/metadata/properties" ma:root="true" ma:fieldsID="01cd8fe2c7ff3ea38f484aba464ceb7a" ns2:_="">
    <xsd:import namespace="ea0dec3a-377f-477e-bc43-01104d10afd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0dec3a-377f-477e-bc43-01104d10af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7391C01-758C-4EAA-8077-E63C282C6159}"/>
</file>

<file path=customXml/itemProps2.xml><?xml version="1.0" encoding="utf-8"?>
<ds:datastoreItem xmlns:ds="http://schemas.openxmlformats.org/officeDocument/2006/customXml" ds:itemID="{2BB9E6DD-4B47-4AD6-A246-5FE47633F2B5}"/>
</file>

<file path=customXml/itemProps3.xml><?xml version="1.0" encoding="utf-8"?>
<ds:datastoreItem xmlns:ds="http://schemas.openxmlformats.org/officeDocument/2006/customXml" ds:itemID="{923148AA-2523-40BB-BA5F-DA8EB8F4484E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625</Words>
  <Application>Microsoft Macintosh PowerPoint</Application>
  <PresentationFormat>Breitbild</PresentationFormat>
  <Paragraphs>71</Paragraphs>
  <Slides>12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</vt:lpstr>
      <vt:lpstr>Digitalisation of Business Processes</vt:lpstr>
      <vt:lpstr>Agenda</vt:lpstr>
      <vt:lpstr>Business process introduction</vt:lpstr>
      <vt:lpstr>Identified bottlenecks and potentials for improvement</vt:lpstr>
      <vt:lpstr>Digitalized to-be process</vt:lpstr>
      <vt:lpstr>Digitalized to-be process</vt:lpstr>
      <vt:lpstr>Digitalized to-be process</vt:lpstr>
      <vt:lpstr>Process Mining Scenarios</vt:lpstr>
      <vt:lpstr>Business Intelligence approach</vt:lpstr>
      <vt:lpstr>Demo Showcase</vt:lpstr>
      <vt:lpstr>Advantages of process digitization​</vt:lpstr>
      <vt:lpstr>Feedback /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Digitalisation of Business Processes</dc:title>
  <dc:creator>Blazenko Babic</dc:creator>
  <cp:lastModifiedBy>Blazenko Babic</cp:lastModifiedBy>
  <cp:revision>13</cp:revision>
  <dcterms:created xsi:type="dcterms:W3CDTF">2020-06-01T19:30:43Z</dcterms:created>
  <dcterms:modified xsi:type="dcterms:W3CDTF">2020-06-04T10:40:48Z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0x01010004C42C6789C91F42AF34A15411819BEF</vt:lpwstr>
  </property>
</Properties>
</file>